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40" r:id="rId1"/>
    <p:sldMasterId id="2147483864" r:id="rId2"/>
    <p:sldMasterId id="2147483935" r:id="rId3"/>
  </p:sldMasterIdLst>
  <p:notesMasterIdLst>
    <p:notesMasterId r:id="rId23"/>
  </p:notesMasterIdLst>
  <p:sldIdLst>
    <p:sldId id="256" r:id="rId4"/>
    <p:sldId id="269" r:id="rId5"/>
    <p:sldId id="257" r:id="rId6"/>
    <p:sldId id="258" r:id="rId7"/>
    <p:sldId id="259" r:id="rId8"/>
    <p:sldId id="260" r:id="rId9"/>
    <p:sldId id="261" r:id="rId10"/>
    <p:sldId id="262" r:id="rId11"/>
    <p:sldId id="263" r:id="rId12"/>
    <p:sldId id="264" r:id="rId13"/>
    <p:sldId id="274" r:id="rId14"/>
    <p:sldId id="265" r:id="rId15"/>
    <p:sldId id="273" r:id="rId16"/>
    <p:sldId id="270" r:id="rId17"/>
    <p:sldId id="271" r:id="rId18"/>
    <p:sldId id="272" r:id="rId19"/>
    <p:sldId id="266" r:id="rId20"/>
    <p:sldId id="267" r:id="rId21"/>
    <p:sldId id="26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65F3A1-86D1-4823-9B11-CFCB11D3AB0C}" type="datetimeFigureOut">
              <a:rPr lang="it-IT" smtClean="0"/>
              <a:t>30/08/2025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56544F-F472-427D-9B60-3DD3DA37BBB6}" type="slidenum">
              <a:rPr lang="it-IT" smtClean="0"/>
              <a:t>‹N›</a:t>
            </a:fld>
            <a:endParaRPr lang="it-IT"/>
          </a:p>
        </p:txBody>
      </p:sp>
    </p:spTree>
    <p:extLst>
      <p:ext uri="{BB962C8B-B14F-4D97-AF65-F5344CB8AC3E}">
        <p14:creationId xmlns:p14="http://schemas.microsoft.com/office/powerpoint/2010/main" val="2680215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it-IT"/>
              <a:t>Fare clic per modificare lo stile del titolo</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5033E5D-3D1A-4D88-8ADB-D40056A9DC08}" type="datetime1">
              <a:rPr lang="en-US" smtClean="0"/>
              <a:t>8/30/2025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AD9823A-A00B-4B29-83A4-FF55141DF688}" type="datetime1">
              <a:rPr lang="en-US" smtClean="0"/>
              <a:t>8/30/2025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FA8112F-1361-4049-AF2B-A5DF40B8E691}" type="datetime1">
              <a:rPr lang="en-US" smtClean="0"/>
              <a:t>8/30/2025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it-IT"/>
              <a:t>Fare clic per modificare lo stile del titolo</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0C6B94B0-6EDF-4691-84C5-5D4C0C125385}" type="datetime1">
              <a:rPr lang="en-US" smtClean="0"/>
              <a:t>8/30/2025</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pPr/>
              <a:t>‹N›</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0820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9A28E40-0AF8-4896-B001-383429CCF57A}" type="datetime1">
              <a:rPr lang="en-US" smtClean="0"/>
              <a:t>8/30/2025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355582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it-IT"/>
              <a:t>Fare clic per modificare lo stile del titolo</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F486ED03-5C7F-4EA5-8059-F9A8867DF2F5}" type="datetime1">
              <a:rPr lang="en-US" smtClean="0"/>
              <a:t>8/30/2025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864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D718A107-B4C8-4DBC-B2FF-B14FD48B68EF}" type="datetime1">
              <a:rPr lang="en-US" smtClean="0"/>
              <a:t>8/30/2025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051493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75C2847E-BDE2-462E-8FA5-E5ED09A032BF}" type="datetime1">
              <a:rPr lang="en-US" smtClean="0"/>
              <a:t>8/30/2025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41399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1928FB6B-FD17-47DB-85B7-91DC20BEFD4E}" type="datetime1">
              <a:rPr lang="en-US" smtClean="0"/>
              <a:t>8/30/2025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62327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B28D12-40C5-4B20-BF4E-220A0D989B7D}" type="datetime1">
              <a:rPr lang="en-US" smtClean="0"/>
              <a:t>8/30/2025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838341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it-IT"/>
              <a:t>Fare clic per modificare lo stile del titolo</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00E52B3B-6246-4A80-A7A2-4CA821F89FC6}" type="datetime1">
              <a:rPr lang="en-US" smtClean="0"/>
              <a:t>8/30/2025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79374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B2876EA-33EB-4CC4-9568-051DB07B5B15}" type="datetime1">
              <a:rPr lang="en-US" smtClean="0"/>
              <a:t>8/30/2025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5316C234-CAB4-433C-9F12-1BC472E7964A}" type="datetime1">
              <a:rPr lang="en-US" smtClean="0"/>
              <a:t>8/30/2025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81420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41F7E0A-264B-4F3F-AF69-F297E425382C}" type="datetime1">
              <a:rPr lang="en-US" smtClean="0"/>
              <a:t>8/30/2025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039020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AF32DAF-05DF-40CE-B849-8D6019014B79}" type="datetime1">
              <a:rPr lang="en-US" smtClean="0"/>
              <a:t>8/30/2025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539865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5033E5D-3D1A-4D88-8ADB-D40056A9DC08}" type="datetime1">
              <a:rPr lang="en-US" smtClean="0"/>
              <a:t>8/30/2025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0454271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B2876EA-33EB-4CC4-9568-051DB07B5B15}" type="datetime1">
              <a:rPr lang="en-US" smtClean="0"/>
              <a:t>8/30/2025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0328465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4078A920-4012-46EC-A3D2-4E3ED5176975}" type="datetime1">
              <a:rPr lang="en-US" smtClean="0"/>
              <a:t>8/30/2025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78636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3FB43BD-CC21-494E-BA50-317FD2A9D681}" type="datetime1">
              <a:rPr lang="en-US" smtClean="0"/>
              <a:t>8/30/2025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097930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411644A-4A1C-44E9-8BC1-66FF708CDD84}" type="datetime1">
              <a:rPr lang="en-US" smtClean="0"/>
              <a:t>8/30/2025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6150461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A029273D-77BE-4238-9536-F3B80EA7C7A9}" type="datetime1">
              <a:rPr lang="en-US" smtClean="0"/>
              <a:t>8/30/2025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1069136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DAE6EC-7E48-4C63-A7F9-94A3053B3C1E}" type="datetime1">
              <a:rPr lang="en-US" smtClean="0"/>
              <a:t>8/30/2025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2083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it-IT"/>
              <a:t>Fare clic per modificare lo stile del titolo</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4078A920-4012-46EC-A3D2-4E3ED5176975}" type="datetime1">
              <a:rPr lang="en-US" smtClean="0"/>
              <a:t>8/30/2025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a:t>Fare clic per modificare lo stile del titolo</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76F91914-0CA3-49CD-ACED-DE1B538DE40F}" type="datetime1">
              <a:rPr lang="en-US" smtClean="0"/>
              <a:t>8/30/2025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2832809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
        <p:nvSpPr>
          <p:cNvPr id="5" name="Date Placeholder 4"/>
          <p:cNvSpPr>
            <a:spLocks noGrp="1"/>
          </p:cNvSpPr>
          <p:nvPr>
            <p:ph type="dt" sz="half" idx="10"/>
          </p:nvPr>
        </p:nvSpPr>
        <p:spPr/>
        <p:txBody>
          <a:bodyPr/>
          <a:lstStyle/>
          <a:p>
            <a:fld id="{7FC2D0B2-C117-4615-9A62-55512981B88A}" type="datetime1">
              <a:rPr lang="en-US" smtClean="0"/>
              <a:t>8/30/2025</a:t>
            </a:fld>
            <a:endParaRPr lang="en-US" dirty="0"/>
          </a:p>
        </p:txBody>
      </p:sp>
    </p:spTree>
    <p:extLst>
      <p:ext uri="{BB962C8B-B14F-4D97-AF65-F5344CB8AC3E}">
        <p14:creationId xmlns:p14="http://schemas.microsoft.com/office/powerpoint/2010/main" val="5233193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A4505039-A8A9-4CDE-A499-CB29A4E8B2F5}" type="datetime1">
              <a:rPr lang="en-US" smtClean="0"/>
              <a:t>8/30/2025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708645262"/>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A4505039-A8A9-4CDE-A499-CB29A4E8B2F5}" type="datetime1">
              <a:rPr lang="en-US" smtClean="0"/>
              <a:t>8/30/2025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33955266"/>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A4505039-A8A9-4CDE-A499-CB29A4E8B2F5}" type="datetime1">
              <a:rPr lang="en-US" smtClean="0"/>
              <a:t>8/30/2025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497770030"/>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A4505039-A8A9-4CDE-A499-CB29A4E8B2F5}" type="datetime1">
              <a:rPr lang="en-US" smtClean="0"/>
              <a:t>8/30/2025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94503644"/>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A4505039-A8A9-4CDE-A499-CB29A4E8B2F5}" type="datetime1">
              <a:rPr lang="en-US" smtClean="0"/>
              <a:t>8/30/2025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972427291"/>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AD9823A-A00B-4B29-83A4-FF55141DF688}" type="datetime1">
              <a:rPr lang="en-US" smtClean="0"/>
              <a:t>8/30/2025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1443768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4505039-A8A9-4CDE-A499-CB29A4E8B2F5}" type="datetime1">
              <a:rPr lang="en-US" smtClean="0"/>
              <a:t>8/30/2025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05622697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Date Placeholder 7"/>
          <p:cNvSpPr>
            <a:spLocks noGrp="1"/>
          </p:cNvSpPr>
          <p:nvPr>
            <p:ph type="dt" sz="half" idx="10"/>
          </p:nvPr>
        </p:nvSpPr>
        <p:spPr/>
        <p:txBody>
          <a:bodyPr/>
          <a:lstStyle/>
          <a:p>
            <a:fld id="{43FB43BD-CC21-494E-BA50-317FD2A9D681}" type="datetime1">
              <a:rPr lang="en-US" smtClean="0"/>
              <a:t>8/30/2025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 name="Date Placeholder 1"/>
          <p:cNvSpPr>
            <a:spLocks noGrp="1"/>
          </p:cNvSpPr>
          <p:nvPr>
            <p:ph type="dt" sz="half" idx="10"/>
          </p:nvPr>
        </p:nvSpPr>
        <p:spPr/>
        <p:txBody>
          <a:bodyPr/>
          <a:lstStyle/>
          <a:p>
            <a:fld id="{C411644A-4A1C-44E9-8BC1-66FF708CDD84}" type="datetime1">
              <a:rPr lang="en-US" smtClean="0"/>
              <a:t>8/30/2025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a:t>
            </a:r>
            <a:endParaRPr lang="en-US" dirty="0"/>
          </a:p>
        </p:txBody>
      </p:sp>
      <p:sp>
        <p:nvSpPr>
          <p:cNvPr id="2" name="Date Placeholder 1"/>
          <p:cNvSpPr>
            <a:spLocks noGrp="1"/>
          </p:cNvSpPr>
          <p:nvPr>
            <p:ph type="dt" sz="half" idx="10"/>
          </p:nvPr>
        </p:nvSpPr>
        <p:spPr/>
        <p:txBody>
          <a:bodyPr/>
          <a:lstStyle/>
          <a:p>
            <a:fld id="{A029273D-77BE-4238-9536-F3B80EA7C7A9}" type="datetime1">
              <a:rPr lang="en-US" smtClean="0"/>
              <a:t>8/30/2025</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0DAE6EC-7E48-4C63-A7F9-94A3053B3C1E}" type="datetime1">
              <a:rPr lang="en-US" smtClean="0"/>
              <a:t>8/30/2025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it-IT"/>
              <a:t>Fare clic per modificare lo stile del titolo</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8" name="Date Placeholder 7"/>
          <p:cNvSpPr>
            <a:spLocks noGrp="1"/>
          </p:cNvSpPr>
          <p:nvPr>
            <p:ph type="dt" sz="half" idx="10"/>
          </p:nvPr>
        </p:nvSpPr>
        <p:spPr/>
        <p:txBody>
          <a:bodyPr/>
          <a:lstStyle/>
          <a:p>
            <a:fld id="{76F91914-0CA3-49CD-ACED-DE1B538DE40F}" type="datetime1">
              <a:rPr lang="en-US" smtClean="0"/>
              <a:t>8/30/2025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8" name="Date Placeholder 7"/>
          <p:cNvSpPr>
            <a:spLocks noGrp="1"/>
          </p:cNvSpPr>
          <p:nvPr>
            <p:ph type="dt" sz="half" idx="10"/>
          </p:nvPr>
        </p:nvSpPr>
        <p:spPr/>
        <p:txBody>
          <a:bodyPr/>
          <a:lstStyle/>
          <a:p>
            <a:fld id="{7FC2D0B2-C117-4615-9A62-55512981B88A}" type="datetime1">
              <a:rPr lang="en-US" smtClean="0"/>
              <a:t>8/30/2025</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A4505039-A8A9-4CDE-A499-CB29A4E8B2F5}" type="datetime1">
              <a:rPr lang="en-US" smtClean="0"/>
              <a:t>8/30/2025</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34F18F6F-54AA-45FE-B442-AEA9C77A2403}" type="datetime1">
              <a:rPr lang="en-US" smtClean="0"/>
              <a:t>8/30/2025</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09448711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4505039-A8A9-4CDE-A499-CB29A4E8B2F5}" type="datetime1">
              <a:rPr lang="en-US" smtClean="0"/>
              <a:t>8/30/2025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66954405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0" r:id="rId15"/>
    <p:sldLayoutId id="2147483951"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hyperlink" Target="https://clienti.digilan.it/" TargetMode="Externa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hyperlink" Target="mailto:comune.sovere@pec.regione.lombardia.it" TargetMode="External"/><Relationship Id="rId2" Type="http://schemas.openxmlformats.org/officeDocument/2006/relationships/hyperlink" Target="mailto:urp@comune.sovere.bg.it" TargetMode="Externa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00015" y="1420582"/>
            <a:ext cx="7315200" cy="3255264"/>
          </a:xfrm>
        </p:spPr>
        <p:txBody>
          <a:bodyPr/>
          <a:lstStyle/>
          <a:p>
            <a:r>
              <a:rPr lang="it-IT" dirty="0"/>
              <a:t>Carta dei Servizi</a:t>
            </a:r>
            <a:br>
              <a:rPr lang="it-IT" dirty="0"/>
            </a:br>
            <a:r>
              <a:rPr lang="it-IT" sz="3200" dirty="0"/>
              <a:t>a.e.2025-2026</a:t>
            </a:r>
          </a:p>
        </p:txBody>
      </p:sp>
      <p:sp>
        <p:nvSpPr>
          <p:cNvPr id="3" name="Sottotitolo 2"/>
          <p:cNvSpPr>
            <a:spLocks noGrp="1"/>
          </p:cNvSpPr>
          <p:nvPr>
            <p:ph type="subTitle" idx="1"/>
          </p:nvPr>
        </p:nvSpPr>
        <p:spPr/>
        <p:txBody>
          <a:bodyPr>
            <a:normAutofit fontScale="92500" lnSpcReduction="20000"/>
          </a:bodyPr>
          <a:lstStyle/>
          <a:p>
            <a:r>
              <a:rPr lang="it-IT" dirty="0"/>
              <a:t>Asilo Nido  Comunale di Sovere</a:t>
            </a:r>
          </a:p>
          <a:p>
            <a:r>
              <a:rPr lang="it-IT" sz="1400" dirty="0"/>
              <a:t>La Carta dei Servizi è redatta e aggiornata secondo la normativa regionale di settore DGR n. 2929/2020.</a:t>
            </a:r>
          </a:p>
          <a:p>
            <a:r>
              <a:rPr lang="it-IT" sz="1400" dirty="0"/>
              <a:t>Rev.0 settembre 2025</a:t>
            </a:r>
          </a:p>
        </p:txBody>
      </p:sp>
      <p:pic>
        <p:nvPicPr>
          <p:cNvPr id="4" name="image3.png" descr="Immagine che contiene erba, persona, esterni, figlio  Descrizione generata automaticamente"/>
          <p:cNvPicPr/>
          <p:nvPr/>
        </p:nvPicPr>
        <p:blipFill>
          <a:blip r:embed="rId2"/>
          <a:stretch>
            <a:fillRect/>
          </a:stretch>
        </p:blipFill>
        <p:spPr bwMode="auto">
          <a:xfrm>
            <a:off x="8582685" y="759411"/>
            <a:ext cx="3609315" cy="5491920"/>
          </a:xfrm>
          <a:prstGeom prst="rect">
            <a:avLst/>
          </a:prstGeom>
        </p:spPr>
      </p:pic>
      <p:pic>
        <p:nvPicPr>
          <p:cNvPr id="5" name="Immagine 4"/>
          <p:cNvPicPr>
            <a:picLocks noChangeAspect="1"/>
          </p:cNvPicPr>
          <p:nvPr/>
        </p:nvPicPr>
        <p:blipFill>
          <a:blip r:embed="rId3"/>
          <a:stretch>
            <a:fillRect/>
          </a:stretch>
        </p:blipFill>
        <p:spPr>
          <a:xfrm>
            <a:off x="10126694" y="295995"/>
            <a:ext cx="1170533" cy="304826"/>
          </a:xfrm>
          <a:prstGeom prst="rect">
            <a:avLst/>
          </a:prstGeom>
        </p:spPr>
      </p:pic>
      <p:sp>
        <p:nvSpPr>
          <p:cNvPr id="8" name="CasellaDiTesto 7">
            <a:extLst>
              <a:ext uri="{FF2B5EF4-FFF2-40B4-BE49-F238E27FC236}">
                <a16:creationId xmlns:a16="http://schemas.microsoft.com/office/drawing/2014/main" id="{8ECAAF8F-A3C4-4E3E-A35F-6AFE82BBEFB4}"/>
              </a:ext>
            </a:extLst>
          </p:cNvPr>
          <p:cNvSpPr txBox="1"/>
          <p:nvPr/>
        </p:nvSpPr>
        <p:spPr>
          <a:xfrm>
            <a:off x="990655" y="256238"/>
            <a:ext cx="2405576" cy="253916"/>
          </a:xfrm>
          <a:prstGeom prst="rect">
            <a:avLst/>
          </a:prstGeom>
          <a:noFill/>
        </p:spPr>
        <p:txBody>
          <a:bodyPr wrap="square" rtlCol="0">
            <a:spAutoFit/>
          </a:bodyPr>
          <a:lstStyle/>
          <a:p>
            <a:r>
              <a:rPr lang="it-IT" sz="1050" dirty="0"/>
              <a:t>COMUNE DI SOVERE</a:t>
            </a:r>
          </a:p>
        </p:txBody>
      </p:sp>
      <p:sp>
        <p:nvSpPr>
          <p:cNvPr id="9" name="CasellaDiTesto 8">
            <a:extLst>
              <a:ext uri="{FF2B5EF4-FFF2-40B4-BE49-F238E27FC236}">
                <a16:creationId xmlns:a16="http://schemas.microsoft.com/office/drawing/2014/main" id="{456AE5E1-ACC8-4217-9874-0CF1E84DD796}"/>
              </a:ext>
            </a:extLst>
          </p:cNvPr>
          <p:cNvSpPr txBox="1"/>
          <p:nvPr/>
        </p:nvSpPr>
        <p:spPr>
          <a:xfrm>
            <a:off x="3587262" y="295995"/>
            <a:ext cx="5200358" cy="369332"/>
          </a:xfrm>
          <a:prstGeom prst="rect">
            <a:avLst/>
          </a:prstGeom>
          <a:noFill/>
        </p:spPr>
        <p:txBody>
          <a:bodyPr wrap="square" rtlCol="0">
            <a:spAutoFit/>
          </a:bodyPr>
          <a:lstStyle/>
          <a:p>
            <a:pPr algn="ctr"/>
            <a:r>
              <a:rPr lang="it-IT" dirty="0"/>
              <a:t>A.E.2025-2026</a:t>
            </a:r>
          </a:p>
        </p:txBody>
      </p:sp>
      <p:pic>
        <p:nvPicPr>
          <p:cNvPr id="1026" name="Picture 2" descr="Sovere">
            <a:extLst>
              <a:ext uri="{FF2B5EF4-FFF2-40B4-BE49-F238E27FC236}">
                <a16:creationId xmlns:a16="http://schemas.microsoft.com/office/drawing/2014/main" id="{2EA53736-27A4-41A8-B7F1-4DF981DC80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15" y="90455"/>
            <a:ext cx="652109" cy="652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75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9290" y="296047"/>
            <a:ext cx="11553092" cy="6309420"/>
          </a:xfrm>
          <a:prstGeom prst="rect">
            <a:avLst/>
          </a:prstGeom>
          <a:noFill/>
        </p:spPr>
        <p:txBody>
          <a:bodyPr wrap="square" rtlCol="0">
            <a:spAutoFit/>
          </a:bodyPr>
          <a:lstStyle/>
          <a:p>
            <a:pPr algn="just"/>
            <a:r>
              <a:rPr lang="it-IT" sz="1600" b="1" u="sng" dirty="0">
                <a:solidFill>
                  <a:srgbClr val="0070C0"/>
                </a:solidFill>
                <a:latin typeface="Ebrima" panose="02000000000000000000" pitchFamily="2" charset="0"/>
                <a:ea typeface="Ebrima" panose="02000000000000000000" pitchFamily="2" charset="0"/>
                <a:cs typeface="Ebrima" panose="02000000000000000000" pitchFamily="2" charset="0"/>
              </a:rPr>
              <a:t>DOMANDA DI ISCRIZIONE</a:t>
            </a:r>
          </a:p>
          <a:p>
            <a:pPr algn="just"/>
            <a:r>
              <a:rPr lang="it-IT" sz="1200" dirty="0">
                <a:latin typeface="Ebrima" panose="02000000000000000000" pitchFamily="2" charset="0"/>
                <a:ea typeface="Ebrima" panose="02000000000000000000" pitchFamily="2" charset="0"/>
                <a:cs typeface="Ebrima" panose="02000000000000000000" pitchFamily="2" charset="0"/>
              </a:rPr>
              <a:t>La domanda d’iscrizione al Nido redatta su apposita modulistica disponibile sul sito del Comune di Sovere, deve pervenire all’ente medesimo nei seguenti periodi: </a:t>
            </a:r>
          </a:p>
          <a:p>
            <a:pPr algn="just"/>
            <a:r>
              <a:rPr lang="it-IT" sz="1200" dirty="0">
                <a:latin typeface="Ebrima" panose="02000000000000000000" pitchFamily="2" charset="0"/>
                <a:ea typeface="Ebrima" panose="02000000000000000000" pitchFamily="2" charset="0"/>
                <a:cs typeface="Ebrima" panose="02000000000000000000" pitchFamily="2" charset="0"/>
              </a:rPr>
              <a:t>a) prima “finestra temporale” dal 1° aprile al 31 maggio di ciascun anno, con pagamento del 50% della retta a decorrere dal 1° settembre, indipendentemente dall’effettiva frequenza del Nido del minore, valida per le seguenti casistiche:</a:t>
            </a:r>
          </a:p>
          <a:p>
            <a:pPr algn="just"/>
            <a:r>
              <a:rPr lang="it-IT" sz="1200" dirty="0">
                <a:latin typeface="Ebrima" panose="02000000000000000000" pitchFamily="2" charset="0"/>
                <a:ea typeface="Ebrima" panose="02000000000000000000" pitchFamily="2" charset="0"/>
                <a:cs typeface="Ebrima" panose="02000000000000000000" pitchFamily="2" charset="0"/>
              </a:rPr>
              <a:t>   I. conferma dell'iscrizione per i bambini già frequentanti il Nido per garantire la continuità del percorso educativo avviato;</a:t>
            </a:r>
          </a:p>
          <a:p>
            <a:pPr algn="just"/>
            <a:r>
              <a:rPr lang="it-IT" sz="1200" dirty="0">
                <a:latin typeface="Ebrima" panose="02000000000000000000" pitchFamily="2" charset="0"/>
                <a:ea typeface="Ebrima" panose="02000000000000000000" pitchFamily="2" charset="0"/>
                <a:cs typeface="Ebrima" panose="02000000000000000000" pitchFamily="2" charset="0"/>
              </a:rPr>
              <a:t>   II. domanda di inserimento per i bambini già in lista d'attesa nell'anno educativo in corso;</a:t>
            </a:r>
          </a:p>
          <a:p>
            <a:pPr algn="just"/>
            <a:r>
              <a:rPr lang="it-IT" sz="1200" dirty="0">
                <a:latin typeface="Ebrima" panose="02000000000000000000" pitchFamily="2" charset="0"/>
                <a:ea typeface="Ebrima" panose="02000000000000000000" pitchFamily="2" charset="0"/>
                <a:cs typeface="Ebrima" panose="02000000000000000000" pitchFamily="2" charset="0"/>
              </a:rPr>
              <a:t>   III. domanda di nuovo inserimento da settembre al gennaio dell'anno successivo a quello di riferimento;</a:t>
            </a:r>
          </a:p>
          <a:p>
            <a:pPr algn="just"/>
            <a:r>
              <a:rPr lang="it-IT" sz="1200" dirty="0">
                <a:latin typeface="Ebrima" panose="02000000000000000000" pitchFamily="2" charset="0"/>
                <a:ea typeface="Ebrima" panose="02000000000000000000" pitchFamily="2" charset="0"/>
                <a:cs typeface="Ebrima" panose="02000000000000000000" pitchFamily="2" charset="0"/>
              </a:rPr>
              <a:t>b) seconda “finestra temporale” dal 2 al 30 novembre, valida solo per presentare la domanda di nuovo inserimento al Nido del minore dal 1° febbraio al 31 luglio dell'anno successivo, con pagamento del 50% della retta a decorrere dal 1° febbraio, indipendentemente dall’effettiva frequenza del Nido del minore. La seconda “finestra temporale” verrà aperta solo nel caso di posti liberi alla data del 31 ottobre.</a:t>
            </a:r>
          </a:p>
          <a:p>
            <a:pPr algn="just"/>
            <a:r>
              <a:rPr lang="it-IT" sz="1200" u="sng" dirty="0">
                <a:latin typeface="Ebrima" panose="02000000000000000000" pitchFamily="2" charset="0"/>
                <a:ea typeface="Ebrima" panose="02000000000000000000" pitchFamily="2" charset="0"/>
                <a:cs typeface="Ebrima" panose="02000000000000000000" pitchFamily="2" charset="0"/>
              </a:rPr>
              <a:t>Eventuali inserimenti straordinari al Nido successivi alla seconda “finestra temporale” potranno es- sere liberamente autorizzati in deroga dall'ente gestore, sino ad esaurimento dei posti disponibili</a:t>
            </a:r>
            <a:r>
              <a:rPr lang="it-IT" sz="1200" dirty="0">
                <a:latin typeface="Ebrima" panose="02000000000000000000" pitchFamily="2" charset="0"/>
                <a:ea typeface="Ebrima" panose="02000000000000000000" pitchFamily="2" charset="0"/>
                <a:cs typeface="Ebrima" panose="02000000000000000000" pitchFamily="2" charset="0"/>
              </a:rPr>
              <a:t>.</a:t>
            </a:r>
          </a:p>
          <a:p>
            <a:endParaRPr lang="it-IT" sz="1600" b="1" u="sng" dirty="0">
              <a:solidFill>
                <a:srgbClr val="0070C0"/>
              </a:solidFill>
              <a:latin typeface="Ebrima" panose="02000000000000000000" pitchFamily="2" charset="0"/>
              <a:ea typeface="Ebrima" panose="02000000000000000000" pitchFamily="2" charset="0"/>
              <a:cs typeface="Ebrima" panose="02000000000000000000" pitchFamily="2" charset="0"/>
            </a:endParaRPr>
          </a:p>
          <a:p>
            <a:pPr algn="just"/>
            <a:r>
              <a:rPr lang="it-IT" sz="1600" b="1" u="sng" dirty="0">
                <a:solidFill>
                  <a:srgbClr val="0070C0"/>
                </a:solidFill>
                <a:latin typeface="Ebrima" panose="02000000000000000000" pitchFamily="2" charset="0"/>
                <a:ea typeface="Ebrima" panose="02000000000000000000" pitchFamily="2" charset="0"/>
                <a:cs typeface="Ebrima" panose="02000000000000000000" pitchFamily="2" charset="0"/>
              </a:rPr>
              <a:t>RETTE DI FREQUENZA</a:t>
            </a:r>
          </a:p>
          <a:p>
            <a:pPr algn="just"/>
            <a:r>
              <a:rPr lang="it-IT" sz="1200" dirty="0">
                <a:latin typeface="Ebrima" panose="02000000000000000000" pitchFamily="2" charset="0"/>
                <a:ea typeface="Ebrima" panose="02000000000000000000" pitchFamily="2" charset="0"/>
                <a:cs typeface="Ebrima" panose="02000000000000000000" pitchFamily="2" charset="0"/>
              </a:rPr>
              <a:t>Ad ogni tipologia di frequenza corrisponde una tariffa diversificata:</a:t>
            </a:r>
          </a:p>
          <a:p>
            <a:pPr algn="just"/>
            <a:endParaRPr lang="it-IT" sz="1200" dirty="0">
              <a:highlight>
                <a:srgbClr val="FFFF00"/>
              </a:highlight>
              <a:latin typeface="Ebrima" panose="02000000000000000000" pitchFamily="2" charset="0"/>
              <a:ea typeface="Ebrima" panose="02000000000000000000" pitchFamily="2" charset="0"/>
              <a:cs typeface="Ebrima" panose="02000000000000000000" pitchFamily="2" charset="0"/>
            </a:endParaRPr>
          </a:p>
          <a:p>
            <a:pPr algn="just"/>
            <a:endParaRPr lang="it-IT" sz="1200" dirty="0">
              <a:highlight>
                <a:srgbClr val="FFFF00"/>
              </a:highlight>
              <a:latin typeface="Ebrima" panose="02000000000000000000" pitchFamily="2" charset="0"/>
              <a:ea typeface="Ebrima" panose="02000000000000000000" pitchFamily="2" charset="0"/>
              <a:cs typeface="Ebrima" panose="02000000000000000000" pitchFamily="2" charset="0"/>
            </a:endParaRPr>
          </a:p>
          <a:p>
            <a:pPr algn="just"/>
            <a:endParaRPr lang="it-IT" sz="1200" dirty="0">
              <a:highlight>
                <a:srgbClr val="FFFF00"/>
              </a:highlight>
              <a:latin typeface="Ebrima" panose="02000000000000000000" pitchFamily="2" charset="0"/>
              <a:ea typeface="Ebrima" panose="02000000000000000000" pitchFamily="2" charset="0"/>
              <a:cs typeface="Ebrima" panose="02000000000000000000" pitchFamily="2" charset="0"/>
            </a:endParaRPr>
          </a:p>
          <a:p>
            <a:pPr algn="just"/>
            <a:endParaRPr lang="it-IT" sz="1200" dirty="0">
              <a:highlight>
                <a:srgbClr val="FFFF00"/>
              </a:highlight>
              <a:latin typeface="Ebrima" panose="02000000000000000000" pitchFamily="2" charset="0"/>
              <a:ea typeface="Ebrima" panose="02000000000000000000" pitchFamily="2" charset="0"/>
              <a:cs typeface="Ebrima" panose="02000000000000000000" pitchFamily="2" charset="0"/>
            </a:endParaRPr>
          </a:p>
          <a:p>
            <a:pPr algn="just"/>
            <a:endParaRPr lang="it-IT" sz="1200" b="1" u="sng" dirty="0">
              <a:solidFill>
                <a:srgbClr val="0070C0"/>
              </a:solidFill>
              <a:latin typeface="Ebrima" panose="02000000000000000000" pitchFamily="2" charset="0"/>
              <a:ea typeface="Ebrima" panose="02000000000000000000" pitchFamily="2" charset="0"/>
              <a:cs typeface="Ebrima" panose="02000000000000000000" pitchFamily="2" charset="0"/>
            </a:endParaRPr>
          </a:p>
          <a:p>
            <a:pPr algn="just"/>
            <a:endParaRPr lang="it-IT" sz="1200" b="1" u="sng" dirty="0">
              <a:solidFill>
                <a:srgbClr val="0070C0"/>
              </a:solidFill>
              <a:latin typeface="Ebrima" panose="02000000000000000000" pitchFamily="2" charset="0"/>
              <a:ea typeface="Ebrima" panose="02000000000000000000" pitchFamily="2" charset="0"/>
              <a:cs typeface="Ebrima" panose="02000000000000000000" pitchFamily="2" charset="0"/>
            </a:endParaRPr>
          </a:p>
          <a:p>
            <a:pPr algn="just"/>
            <a:endParaRPr lang="it-IT" sz="1200" b="1" u="sng" dirty="0">
              <a:solidFill>
                <a:srgbClr val="0070C0"/>
              </a:solidFill>
              <a:latin typeface="Ebrima" panose="02000000000000000000" pitchFamily="2" charset="0"/>
              <a:ea typeface="Ebrima" panose="02000000000000000000" pitchFamily="2" charset="0"/>
              <a:cs typeface="Ebrima" panose="02000000000000000000" pitchFamily="2" charset="0"/>
            </a:endParaRPr>
          </a:p>
          <a:p>
            <a:pPr algn="just"/>
            <a:endParaRPr lang="it-IT" sz="1200" b="1" u="sng" dirty="0">
              <a:solidFill>
                <a:srgbClr val="0070C0"/>
              </a:solidFill>
              <a:latin typeface="Ebrima" panose="02000000000000000000" pitchFamily="2" charset="0"/>
              <a:ea typeface="Ebrima" panose="02000000000000000000" pitchFamily="2" charset="0"/>
              <a:cs typeface="Ebrima" panose="02000000000000000000" pitchFamily="2" charset="0"/>
            </a:endParaRPr>
          </a:p>
          <a:p>
            <a:pPr algn="just"/>
            <a:endParaRPr lang="it-IT" sz="1200" b="1" u="sng" dirty="0">
              <a:solidFill>
                <a:srgbClr val="0070C0"/>
              </a:solidFill>
              <a:latin typeface="Ebrima" panose="02000000000000000000" pitchFamily="2" charset="0"/>
              <a:ea typeface="Ebrima" panose="02000000000000000000" pitchFamily="2" charset="0"/>
              <a:cs typeface="Ebrima" panose="02000000000000000000" pitchFamily="2" charset="0"/>
            </a:endParaRPr>
          </a:p>
          <a:p>
            <a:pPr algn="just"/>
            <a:endParaRPr lang="it-IT" sz="1200" b="1" u="sng" dirty="0">
              <a:solidFill>
                <a:srgbClr val="0070C0"/>
              </a:solidFill>
              <a:latin typeface="Ebrima" panose="02000000000000000000" pitchFamily="2" charset="0"/>
              <a:ea typeface="Ebrima" panose="02000000000000000000" pitchFamily="2" charset="0"/>
              <a:cs typeface="Ebrima" panose="02000000000000000000" pitchFamily="2" charset="0"/>
            </a:endParaRPr>
          </a:p>
          <a:p>
            <a:pPr algn="just"/>
            <a:endParaRPr lang="it-IT" sz="1200" b="1" u="sng" dirty="0">
              <a:solidFill>
                <a:srgbClr val="0070C0"/>
              </a:solidFill>
              <a:latin typeface="Ebrima" panose="02000000000000000000" pitchFamily="2" charset="0"/>
              <a:ea typeface="Ebrima" panose="02000000000000000000" pitchFamily="2" charset="0"/>
              <a:cs typeface="Ebrima" panose="02000000000000000000" pitchFamily="2" charset="0"/>
            </a:endParaRPr>
          </a:p>
          <a:p>
            <a:pPr algn="just"/>
            <a:endParaRPr lang="it-IT" sz="1200" b="1" u="sng" dirty="0">
              <a:solidFill>
                <a:srgbClr val="0070C0"/>
              </a:solidFill>
              <a:latin typeface="Ebrima" panose="02000000000000000000" pitchFamily="2" charset="0"/>
              <a:ea typeface="Ebrima" panose="02000000000000000000" pitchFamily="2" charset="0"/>
              <a:cs typeface="Ebrima" panose="02000000000000000000" pitchFamily="2" charset="0"/>
            </a:endParaRPr>
          </a:p>
          <a:p>
            <a:pPr algn="just"/>
            <a:r>
              <a:rPr lang="it-IT" sz="1200" dirty="0">
                <a:latin typeface="Ebrima" panose="02000000000000000000" pitchFamily="2" charset="0"/>
                <a:ea typeface="Ebrima" panose="02000000000000000000" pitchFamily="2" charset="0"/>
                <a:cs typeface="Ebrima" panose="02000000000000000000" pitchFamily="2" charset="0"/>
              </a:rPr>
              <a:t>Si precisa che:</a:t>
            </a:r>
          </a:p>
          <a:p>
            <a:pPr marL="171450" indent="-171450" algn="just">
              <a:buFont typeface="Arial" panose="020B0604020202020204" pitchFamily="34" charset="0"/>
              <a:buChar char="•"/>
            </a:pPr>
            <a:r>
              <a:rPr lang="it-IT" sz="1200" dirty="0">
                <a:latin typeface="Ebrima" panose="02000000000000000000" pitchFamily="2" charset="0"/>
                <a:ea typeface="Ebrima" panose="02000000000000000000" pitchFamily="2" charset="0"/>
                <a:cs typeface="Ebrima" panose="02000000000000000000" pitchFamily="2" charset="0"/>
              </a:rPr>
              <a:t>dal costo della retta sono esclusi i pannolini; </a:t>
            </a:r>
          </a:p>
          <a:p>
            <a:pPr marL="171450" indent="-171450" algn="just">
              <a:buFont typeface="Arial" panose="020B0604020202020204" pitchFamily="34" charset="0"/>
              <a:buChar char="•"/>
            </a:pPr>
            <a:r>
              <a:rPr lang="it-IT" sz="1200" dirty="0">
                <a:latin typeface="Ebrima" panose="02000000000000000000" pitchFamily="2" charset="0"/>
                <a:ea typeface="Ebrima" panose="02000000000000000000" pitchFamily="2" charset="0"/>
                <a:cs typeface="Ebrima" panose="02000000000000000000" pitchFamily="2" charset="0"/>
              </a:rPr>
              <a:t>l’orario del nido cessa alle ore 17.00; </a:t>
            </a:r>
          </a:p>
          <a:p>
            <a:pPr marL="171450" indent="-171450" algn="just">
              <a:buFont typeface="Arial" panose="020B0604020202020204" pitchFamily="34" charset="0"/>
              <a:buChar char="•"/>
            </a:pPr>
            <a:r>
              <a:rPr lang="it-IT" sz="1200" dirty="0">
                <a:latin typeface="Ebrima" panose="02000000000000000000" pitchFamily="2" charset="0"/>
                <a:ea typeface="Ebrima" panose="02000000000000000000" pitchFamily="2" charset="0"/>
                <a:cs typeface="Ebrima" panose="02000000000000000000" pitchFamily="2" charset="0"/>
              </a:rPr>
              <a:t>il “periodo di AMBIENTAMENTO” è già fruizione del servizio educativo, pertanto, il costo della retta del primo mese rimane immutata. </a:t>
            </a:r>
          </a:p>
          <a:p>
            <a:pPr algn="just"/>
            <a:endParaRPr lang="it-IT" sz="1200" b="1" u="sng" dirty="0">
              <a:solidFill>
                <a:srgbClr val="0070C0"/>
              </a:solidFill>
              <a:latin typeface="Ebrima" panose="02000000000000000000" pitchFamily="2" charset="0"/>
              <a:ea typeface="Ebrima" panose="02000000000000000000" pitchFamily="2" charset="0"/>
              <a:cs typeface="Ebrima" panose="02000000000000000000" pitchFamily="2" charset="0"/>
            </a:endParaRPr>
          </a:p>
        </p:txBody>
      </p:sp>
      <p:sp>
        <p:nvSpPr>
          <p:cNvPr id="2" name="Segnaposto numero diapositiva 1"/>
          <p:cNvSpPr>
            <a:spLocks noGrp="1"/>
          </p:cNvSpPr>
          <p:nvPr>
            <p:ph type="sldNum" sz="quarter" idx="12"/>
          </p:nvPr>
        </p:nvSpPr>
        <p:spPr>
          <a:xfrm>
            <a:off x="11211338" y="6223828"/>
            <a:ext cx="571043" cy="365125"/>
          </a:xfrm>
        </p:spPr>
        <p:txBody>
          <a:bodyPr/>
          <a:lstStyle/>
          <a:p>
            <a:fld id="{4FAB73BC-B049-4115-A692-8D63A059BFB8}" type="slidenum">
              <a:rPr lang="en-US" smtClean="0"/>
              <a:pPr/>
              <a:t>10</a:t>
            </a:fld>
            <a:endParaRPr lang="en-US" dirty="0"/>
          </a:p>
        </p:txBody>
      </p:sp>
      <p:pic>
        <p:nvPicPr>
          <p:cNvPr id="4" name="Immagine 3">
            <a:extLst>
              <a:ext uri="{FF2B5EF4-FFF2-40B4-BE49-F238E27FC236}">
                <a16:creationId xmlns:a16="http://schemas.microsoft.com/office/drawing/2014/main" id="{BD14D45B-4251-46BB-BA52-22CF590C4734}"/>
              </a:ext>
            </a:extLst>
          </p:cNvPr>
          <p:cNvPicPr>
            <a:picLocks noChangeAspect="1"/>
          </p:cNvPicPr>
          <p:nvPr/>
        </p:nvPicPr>
        <p:blipFill rotWithShape="1">
          <a:blip r:embed="rId2"/>
          <a:srcRect l="32609" t="46762" r="11956" b="20952"/>
          <a:stretch/>
        </p:blipFill>
        <p:spPr>
          <a:xfrm>
            <a:off x="2176812" y="3291730"/>
            <a:ext cx="6758609" cy="2213113"/>
          </a:xfrm>
          <a:prstGeom prst="rect">
            <a:avLst/>
          </a:prstGeom>
        </p:spPr>
      </p:pic>
    </p:spTree>
    <p:extLst>
      <p:ext uri="{BB962C8B-B14F-4D97-AF65-F5344CB8AC3E}">
        <p14:creationId xmlns:p14="http://schemas.microsoft.com/office/powerpoint/2010/main" val="3016638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554F30F-8A2F-432C-AD9E-4056E43E1EA3}"/>
              </a:ext>
            </a:extLst>
          </p:cNvPr>
          <p:cNvSpPr>
            <a:spLocks noGrp="1"/>
          </p:cNvSpPr>
          <p:nvPr>
            <p:ph type="sldNum" sz="quarter" idx="12"/>
          </p:nvPr>
        </p:nvSpPr>
        <p:spPr>
          <a:xfrm>
            <a:off x="10813773" y="6223828"/>
            <a:ext cx="967409" cy="365125"/>
          </a:xfrm>
        </p:spPr>
        <p:txBody>
          <a:bodyPr/>
          <a:lstStyle/>
          <a:p>
            <a:fld id="{4FAB73BC-B049-4115-A692-8D63A059BFB8}" type="slidenum">
              <a:rPr lang="en-US" smtClean="0"/>
              <a:pPr/>
              <a:t>11</a:t>
            </a:fld>
            <a:endParaRPr lang="en-US" dirty="0"/>
          </a:p>
        </p:txBody>
      </p:sp>
      <p:sp>
        <p:nvSpPr>
          <p:cNvPr id="5" name="CasellaDiTesto 4">
            <a:extLst>
              <a:ext uri="{FF2B5EF4-FFF2-40B4-BE49-F238E27FC236}">
                <a16:creationId xmlns:a16="http://schemas.microsoft.com/office/drawing/2014/main" id="{E8417F33-E149-4EF8-A656-3F2C91DDFC9B}"/>
              </a:ext>
            </a:extLst>
          </p:cNvPr>
          <p:cNvSpPr txBox="1"/>
          <p:nvPr/>
        </p:nvSpPr>
        <p:spPr>
          <a:xfrm>
            <a:off x="397565" y="344557"/>
            <a:ext cx="11555896" cy="5078313"/>
          </a:xfrm>
          <a:prstGeom prst="rect">
            <a:avLst/>
          </a:prstGeom>
          <a:noFill/>
        </p:spPr>
        <p:txBody>
          <a:bodyPr wrap="square" rtlCol="0">
            <a:spAutoFit/>
          </a:bodyPr>
          <a:lstStyle/>
          <a:p>
            <a:pPr algn="just"/>
            <a:r>
              <a:rPr lang="it-IT" sz="1600" b="1" u="sng" dirty="0">
                <a:solidFill>
                  <a:srgbClr val="0070C0"/>
                </a:solidFill>
                <a:latin typeface="Ebrima" panose="02000000000000000000" pitchFamily="2" charset="0"/>
                <a:ea typeface="Ebrima" panose="02000000000000000000" pitchFamily="2" charset="0"/>
                <a:cs typeface="Ebrima" panose="02000000000000000000" pitchFamily="2" charset="0"/>
              </a:rPr>
              <a:t>RIDUZIONI</a:t>
            </a:r>
          </a:p>
          <a:p>
            <a:pPr marL="228600" indent="-228600">
              <a:buFont typeface="+mj-lt"/>
              <a:buAutoNum type="arabicPeriod"/>
            </a:pPr>
            <a:r>
              <a:rPr lang="it-IT" sz="1200" dirty="0">
                <a:latin typeface="Ebrima" panose="02000000000000000000" pitchFamily="2" charset="0"/>
                <a:ea typeface="Ebrima" panose="02000000000000000000" pitchFamily="2" charset="0"/>
                <a:cs typeface="Ebrima" panose="02000000000000000000" pitchFamily="2" charset="0"/>
              </a:rPr>
              <a:t>Per la frequenza al nido di 2 o più minori componenti lo stesso nucleo famigliare è applicata d’ufficio la riduzione pari al 30% sull’importo della retta piena dovuta per la frequenza di ciascun figlio successivo al primo.</a:t>
            </a:r>
          </a:p>
          <a:p>
            <a:pPr marL="228600" indent="-228600">
              <a:buFont typeface="+mj-lt"/>
              <a:buAutoNum type="arabicPeriod"/>
            </a:pPr>
            <a:r>
              <a:rPr lang="it-IT" sz="1200" dirty="0">
                <a:latin typeface="Ebrima" panose="02000000000000000000" pitchFamily="2" charset="0"/>
                <a:ea typeface="Ebrima" panose="02000000000000000000" pitchFamily="2" charset="0"/>
                <a:cs typeface="Ebrima" panose="02000000000000000000" pitchFamily="2" charset="0"/>
              </a:rPr>
              <a:t> Nel caso in cui il bambino è malato si precisa che: </a:t>
            </a:r>
          </a:p>
          <a:p>
            <a:pPr marL="228600" indent="-228600" algn="just">
              <a:buFont typeface="+mj-lt"/>
              <a:buAutoNum type="alphaLcParenR"/>
            </a:pPr>
            <a:r>
              <a:rPr lang="it-IT" sz="1200" dirty="0">
                <a:latin typeface="Ebrima" panose="02000000000000000000" pitchFamily="2" charset="0"/>
                <a:ea typeface="Ebrima" panose="02000000000000000000" pitchFamily="2" charset="0"/>
                <a:cs typeface="Ebrima" panose="02000000000000000000" pitchFamily="2" charset="0"/>
              </a:rPr>
              <a:t>dal 5° al 14° giorno, compresi gli estremi, calcolati comprendendo i giorni di chiusura del Nido (solo nel caso in cui l’assenza si protragga oltre i giorni di chiusura dello stesso), per assenza documentata da adeguata certificazione medico pediatrica relativa a tutto il periodo, si applica la riduzione del 30% al costo giornaliero della retta piena dovuta (costo giornaliero della retta piena dovuta = costo retta piena dovuta / 20 giorni).</a:t>
            </a:r>
          </a:p>
          <a:p>
            <a:pPr marL="228600" indent="-228600" algn="just">
              <a:buFont typeface="+mj-lt"/>
              <a:buAutoNum type="alphaLcParenR"/>
            </a:pPr>
            <a:r>
              <a:rPr lang="it-IT" sz="1200" dirty="0">
                <a:latin typeface="Ebrima" panose="02000000000000000000" pitchFamily="2" charset="0"/>
                <a:ea typeface="Ebrima" panose="02000000000000000000" pitchFamily="2" charset="0"/>
                <a:cs typeface="Ebrima" panose="02000000000000000000" pitchFamily="2" charset="0"/>
              </a:rPr>
              <a:t>nel caso di assenze superiori al 15° giorno di assenza consecutivi, calcolati comprendendo i giorni di chiusura del Nido, e documentata da adeguata certificazione medico pediatrica per tutto il periodo, anche antecedente, non si applica la riduzione di cui al precedente punto a), ma si applica la riduzione del 50% al costo giornaliero della retta piena dovuta per tutti i giorni di assenza effettuati, compresi i primi 14 giorni. </a:t>
            </a:r>
          </a:p>
          <a:p>
            <a:pPr marL="228600" indent="-228600" algn="just">
              <a:buFont typeface="+mj-lt"/>
              <a:buAutoNum type="alphaLcParenR"/>
            </a:pPr>
            <a:r>
              <a:rPr lang="it-IT" sz="1200" dirty="0">
                <a:latin typeface="Ebrima" panose="02000000000000000000" pitchFamily="2" charset="0"/>
                <a:ea typeface="Ebrima" panose="02000000000000000000" pitchFamily="2" charset="0"/>
                <a:cs typeface="Ebrima" panose="02000000000000000000" pitchFamily="2" charset="0"/>
              </a:rPr>
              <a:t>per ricovero ospedaliero, attestato da apposita certificazione, non si applicano la riduzione di cui ai precedenti punti a) e b), ma si applica la riduzione del 50% al costo giornaliero della retta piena dovuta, per ciascun giorno di assenza effettuato attestato dal certificato di ricovero. (costo giornaliero della retta piena dovuta = costo retta piena dovuta / 20 giorni). </a:t>
            </a:r>
          </a:p>
          <a:p>
            <a:pPr marL="228600" indent="-228600" algn="just">
              <a:buAutoNum type="arabicPeriod" startAt="3"/>
            </a:pPr>
            <a:r>
              <a:rPr lang="it-IT" sz="1200" dirty="0">
                <a:latin typeface="Ebrima" panose="02000000000000000000" pitchFamily="2" charset="0"/>
                <a:ea typeface="Ebrima" panose="02000000000000000000" pitchFamily="2" charset="0"/>
                <a:cs typeface="Ebrima" panose="02000000000000000000" pitchFamily="2" charset="0"/>
              </a:rPr>
              <a:t>Nel caso di situazioni di forza maggiore, comportanti il posticipo dell'avvio ordinario del servizio, si applica la riduzione del 50% al costo giornaliero della retta piena dovuta per ciascun giorno fino all'avvio del servizio.  </a:t>
            </a:r>
          </a:p>
          <a:p>
            <a:pPr algn="just"/>
            <a:r>
              <a:rPr lang="it-IT" sz="1200" dirty="0">
                <a:latin typeface="Ebrima" panose="02000000000000000000" pitchFamily="2" charset="0"/>
                <a:ea typeface="Ebrima" panose="02000000000000000000" pitchFamily="2" charset="0"/>
                <a:cs typeface="Ebrima" panose="02000000000000000000" pitchFamily="2" charset="0"/>
              </a:rPr>
              <a:t>      </a:t>
            </a:r>
            <a:r>
              <a:rPr lang="it-IT" sz="1200" u="sng" dirty="0">
                <a:latin typeface="Ebrima" panose="02000000000000000000" pitchFamily="2" charset="0"/>
                <a:ea typeface="Ebrima" panose="02000000000000000000" pitchFamily="2" charset="0"/>
                <a:cs typeface="Ebrima" panose="02000000000000000000" pitchFamily="2" charset="0"/>
              </a:rPr>
              <a:t>Formula: Retta piena dovuta – 50% dell'importo del costo giornaliero della retta dovuta per il numero di giorni di assenza. </a:t>
            </a:r>
          </a:p>
          <a:p>
            <a:pPr marL="342900" indent="-342900">
              <a:buAutoNum type="alphaLcParenR"/>
            </a:pPr>
            <a:endParaRPr lang="it-IT" dirty="0"/>
          </a:p>
          <a:p>
            <a:pPr algn="just"/>
            <a:r>
              <a:rPr lang="it-IT" sz="1600" b="1" u="sng" dirty="0">
                <a:solidFill>
                  <a:srgbClr val="0070C0"/>
                </a:solidFill>
                <a:latin typeface="Ebrima" panose="02000000000000000000" pitchFamily="2" charset="0"/>
                <a:ea typeface="Ebrima" panose="02000000000000000000" pitchFamily="2" charset="0"/>
                <a:cs typeface="Ebrima" panose="02000000000000000000" pitchFamily="2" charset="0"/>
              </a:rPr>
              <a:t>GRADUATORIA DI AMMISSIONE E LISTA DI ATTESA </a:t>
            </a:r>
          </a:p>
          <a:p>
            <a:pPr algn="just"/>
            <a:r>
              <a:rPr lang="it-IT" sz="1200" dirty="0">
                <a:latin typeface="Ebrima" panose="02000000000000000000" pitchFamily="2" charset="0"/>
                <a:ea typeface="Ebrima" panose="02000000000000000000" pitchFamily="2" charset="0"/>
                <a:cs typeface="Ebrima" panose="02000000000000000000" pitchFamily="2" charset="0"/>
              </a:rPr>
              <a:t>Si rimanda all’art.7 del Regolamento Unico  di ambito per le modalità di definizione della GRADUATORIA e della LISTA DI ATTESA.</a:t>
            </a:r>
          </a:p>
          <a:p>
            <a:pPr algn="just"/>
            <a:endParaRPr lang="it-IT" sz="1200" dirty="0">
              <a:latin typeface="Ebrima" panose="02000000000000000000" pitchFamily="2" charset="0"/>
              <a:ea typeface="Ebrima" panose="02000000000000000000" pitchFamily="2" charset="0"/>
              <a:cs typeface="Ebrima" panose="02000000000000000000" pitchFamily="2" charset="0"/>
            </a:endParaRPr>
          </a:p>
          <a:p>
            <a:pPr algn="just"/>
            <a:r>
              <a:rPr lang="it-IT" sz="1600" b="1" u="sng" dirty="0">
                <a:solidFill>
                  <a:srgbClr val="0070C0"/>
                </a:solidFill>
                <a:latin typeface="Ebrima" panose="02000000000000000000" pitchFamily="2" charset="0"/>
                <a:ea typeface="Ebrima" panose="02000000000000000000" pitchFamily="2" charset="0"/>
                <a:cs typeface="Ebrima" panose="02000000000000000000" pitchFamily="2" charset="0"/>
              </a:rPr>
              <a:t>CRITERI DI AMMISSIONE</a:t>
            </a:r>
          </a:p>
          <a:p>
            <a:pPr algn="just"/>
            <a:r>
              <a:rPr lang="it-IT" sz="1200" dirty="0">
                <a:latin typeface="Ebrima" panose="02000000000000000000" pitchFamily="2" charset="0"/>
                <a:ea typeface="Ebrima" panose="02000000000000000000" pitchFamily="2" charset="0"/>
                <a:cs typeface="Ebrima" panose="02000000000000000000" pitchFamily="2" charset="0"/>
              </a:rPr>
              <a:t>Si rimanda all’ALLEGATO A del Regolamento Unico di Ambito per  i CRITERI DI AMMISSIONE.</a:t>
            </a:r>
          </a:p>
          <a:p>
            <a:pPr algn="just"/>
            <a:endParaRPr lang="it-IT" sz="1200" dirty="0">
              <a:latin typeface="Ebrima" panose="02000000000000000000" pitchFamily="2" charset="0"/>
              <a:ea typeface="Ebrima" panose="02000000000000000000" pitchFamily="2" charset="0"/>
              <a:cs typeface="Ebrima" panose="02000000000000000000" pitchFamily="2" charset="0"/>
            </a:endParaRPr>
          </a:p>
          <a:p>
            <a:pPr algn="just"/>
            <a:endParaRPr lang="it-IT" sz="1200" dirty="0">
              <a:latin typeface="Ebrima" panose="02000000000000000000" pitchFamily="2" charset="0"/>
              <a:ea typeface="Ebrima" panose="02000000000000000000" pitchFamily="2" charset="0"/>
              <a:cs typeface="Ebrima" panose="02000000000000000000" pitchFamily="2" charset="0"/>
            </a:endParaRPr>
          </a:p>
          <a:p>
            <a:pPr marL="342900" indent="-342900">
              <a:buAutoNum type="alphaLcParenR"/>
            </a:pPr>
            <a:endParaRPr lang="it-IT" dirty="0"/>
          </a:p>
        </p:txBody>
      </p:sp>
    </p:spTree>
    <p:extLst>
      <p:ext uri="{BB962C8B-B14F-4D97-AF65-F5344CB8AC3E}">
        <p14:creationId xmlns:p14="http://schemas.microsoft.com/office/powerpoint/2010/main" val="1992699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63769" y="328737"/>
            <a:ext cx="11553092" cy="4524315"/>
          </a:xfrm>
          <a:prstGeom prst="rect">
            <a:avLst/>
          </a:prstGeom>
          <a:noFill/>
        </p:spPr>
        <p:txBody>
          <a:bodyPr wrap="square" rtlCol="0">
            <a:spAutoFit/>
          </a:bodyPr>
          <a:lstStyle/>
          <a:p>
            <a:pPr algn="just"/>
            <a:r>
              <a:rPr lang="it-IT" sz="1600" b="1" u="sng" dirty="0">
                <a:solidFill>
                  <a:srgbClr val="0070C0"/>
                </a:solidFill>
                <a:latin typeface="Ebrima" panose="02000000000000000000" pitchFamily="2" charset="0"/>
                <a:ea typeface="Ebrima" panose="02000000000000000000" pitchFamily="2" charset="0"/>
                <a:cs typeface="Ebrima" panose="02000000000000000000" pitchFamily="2" charset="0"/>
              </a:rPr>
              <a:t>LA RETE TERRITORIALE</a:t>
            </a:r>
          </a:p>
          <a:p>
            <a:pPr algn="just"/>
            <a:r>
              <a:rPr lang="it-IT" sz="1200" dirty="0">
                <a:latin typeface="Ebrima" panose="02000000000000000000" pitchFamily="2" charset="0"/>
                <a:ea typeface="Ebrima" panose="02000000000000000000" pitchFamily="2" charset="0"/>
                <a:cs typeface="Ebrima" panose="02000000000000000000" pitchFamily="2" charset="0"/>
              </a:rPr>
              <a:t>Le nostre equipe educative riflettono con sempre maggior attenzione sulla costruzione del rapporto tra bambino e il suo ambiente di vita, consapevoli che il senso di appartenenza ha le sue radici nelle prime esperienze sociali alle quali il bambino partecipa; pertanto sentiamo forte l'esigenza di considerare unitariamente i diversi luoghi che influenzano la crescita e l'educazione, Nido, famiglia e territorio costituiscono un vero e proprio sistema formativo le cui caratteristiche devono essere considerate risorse a disposizione sia per aumentare e qualificare le competenze dei bambini, sia per ampliare le opportunità di cui avvalersi nella gestione del progetto educativo.</a:t>
            </a:r>
          </a:p>
          <a:p>
            <a:pPr algn="just"/>
            <a:r>
              <a:rPr lang="it-IT" sz="1200" dirty="0">
                <a:latin typeface="Ebrima" panose="02000000000000000000" pitchFamily="2" charset="0"/>
                <a:ea typeface="Ebrima" panose="02000000000000000000" pitchFamily="2" charset="0"/>
                <a:cs typeface="Ebrima" panose="02000000000000000000" pitchFamily="2" charset="0"/>
              </a:rPr>
              <a:t>Inoltre l’Asilo Nido di Sovere mantiene costanti rapporti di collaborazione con i servizi territoriali quali, il Servizio Sociale di base, per il raccordo sulle situazioni dei bambini in carico e frequentanti i nidi, le scuole dell’infanzia del territorio per il progetto continuità, la Biblioteca Civica, nonché con Associazioni e realtà di Volontariato del territorio.</a:t>
            </a:r>
          </a:p>
          <a:p>
            <a:pPr algn="just"/>
            <a:endParaRPr lang="it-IT" sz="1600" b="1" u="sng" dirty="0">
              <a:solidFill>
                <a:srgbClr val="0070C0"/>
              </a:solidFill>
              <a:latin typeface="Ebrima" panose="02000000000000000000" pitchFamily="2" charset="0"/>
              <a:ea typeface="Ebrima" panose="02000000000000000000" pitchFamily="2" charset="0"/>
              <a:cs typeface="Ebrima" panose="02000000000000000000" pitchFamily="2" charset="0"/>
            </a:endParaRPr>
          </a:p>
          <a:p>
            <a:pPr algn="just"/>
            <a:r>
              <a:rPr lang="it-IT" sz="1600" b="1" u="sng" dirty="0">
                <a:solidFill>
                  <a:srgbClr val="0070C0"/>
                </a:solidFill>
                <a:latin typeface="Ebrima" panose="02000000000000000000" pitchFamily="2" charset="0"/>
                <a:ea typeface="Ebrima" panose="02000000000000000000" pitchFamily="2" charset="0"/>
                <a:cs typeface="Ebrima" panose="02000000000000000000" pitchFamily="2" charset="0"/>
              </a:rPr>
              <a:t>LA QUALITA’ DEL SERVIZIO</a:t>
            </a:r>
          </a:p>
          <a:p>
            <a:pPr algn="just"/>
            <a:r>
              <a:rPr lang="it-IT" sz="1200" dirty="0">
                <a:latin typeface="Ebrima" panose="02000000000000000000" pitchFamily="2" charset="0"/>
                <a:ea typeface="Ebrima" panose="02000000000000000000" pitchFamily="2" charset="0"/>
                <a:cs typeface="Ebrima" panose="02000000000000000000" pitchFamily="2" charset="0"/>
              </a:rPr>
              <a:t>Al fine di monitorare e garantire la qualità del servizio offerto alle famiglie, oltre alla disponibilità delle figure di coordinamento per eventuali colloqui, viene somministrato </a:t>
            </a:r>
            <a:r>
              <a:rPr lang="it-IT" sz="1200" b="1" dirty="0">
                <a:latin typeface="Ebrima" panose="02000000000000000000" pitchFamily="2" charset="0"/>
                <a:ea typeface="Ebrima" panose="02000000000000000000" pitchFamily="2" charset="0"/>
                <a:cs typeface="Ebrima" panose="02000000000000000000" pitchFamily="2" charset="0"/>
              </a:rPr>
              <a:t>un questionario online anonimo, che consente di rilevare il livello di soddisfazione delle famiglie.</a:t>
            </a:r>
            <a:endParaRPr lang="it-IT" sz="1200" dirty="0">
              <a:latin typeface="Ebrima" panose="02000000000000000000" pitchFamily="2" charset="0"/>
              <a:ea typeface="Ebrima" panose="02000000000000000000" pitchFamily="2" charset="0"/>
              <a:cs typeface="Ebrima" panose="02000000000000000000" pitchFamily="2" charset="0"/>
            </a:endParaRPr>
          </a:p>
          <a:p>
            <a:pPr algn="just"/>
            <a:r>
              <a:rPr lang="it-IT" sz="1200" dirty="0">
                <a:latin typeface="Ebrima" panose="02000000000000000000" pitchFamily="2" charset="0"/>
                <a:ea typeface="Ebrima" panose="02000000000000000000" pitchFamily="2" charset="0"/>
                <a:cs typeface="Ebrima" panose="02000000000000000000" pitchFamily="2" charset="0"/>
              </a:rPr>
              <a:t>Il questionario analizza gli aspetti che si ritengono fondamentali per il buon funzionamento del servizio, lasciando inoltre l’opportunità ai genitori di segnalare, in una apposita domanda aperta, le loro note, i loro desideri ed eventuali proposte migliorative. Gli esiti del sondaggio, che viene svolto annualmente, vengono comunicati alle famiglie e discussi con il personale al fine di garantire un livello di qualità nel tempo e di individuare gli ambiti di intervento per migliorare ulteriormente la qualità del servizio erogato. </a:t>
            </a:r>
            <a:r>
              <a:rPr lang="it-IT" sz="1200" u="sng" dirty="0">
                <a:latin typeface="Ebrima" panose="02000000000000000000" pitchFamily="2" charset="0"/>
                <a:ea typeface="Ebrima" panose="02000000000000000000" pitchFamily="2" charset="0"/>
                <a:cs typeface="Ebrima" panose="02000000000000000000" pitchFamily="2" charset="0"/>
              </a:rPr>
              <a:t>Le famiglie accedono al questionario attraverso il link </a:t>
            </a:r>
            <a:r>
              <a:rPr lang="it-IT" sz="1200" u="sng" dirty="0">
                <a:latin typeface="Ebrima" panose="02000000000000000000" pitchFamily="2" charset="0"/>
                <a:ea typeface="Ebrima" panose="02000000000000000000" pitchFamily="2" charset="0"/>
                <a:cs typeface="Ebrima" panose="02000000000000000000" pitchFamily="2" charset="0"/>
                <a:hlinkClick r:id="rId2"/>
              </a:rPr>
              <a:t>https://clienti.digilan.it/</a:t>
            </a:r>
            <a:r>
              <a:rPr lang="it-IT" sz="1200" u="sng" dirty="0">
                <a:latin typeface="Ebrima" panose="02000000000000000000" pitchFamily="2" charset="0"/>
                <a:ea typeface="Ebrima" panose="02000000000000000000" pitchFamily="2" charset="0"/>
                <a:cs typeface="Ebrima" panose="02000000000000000000" pitchFamily="2" charset="0"/>
              </a:rPr>
              <a:t> -sezione EDUCATIVO- Questionari Nido/Scuola.</a:t>
            </a:r>
          </a:p>
          <a:p>
            <a:pPr algn="just"/>
            <a:r>
              <a:rPr lang="it-IT" sz="1200" dirty="0">
                <a:latin typeface="Ebrima" panose="02000000000000000000" pitchFamily="2" charset="0"/>
                <a:ea typeface="Ebrima" panose="02000000000000000000" pitchFamily="2" charset="0"/>
                <a:cs typeface="Ebrima" panose="02000000000000000000" pitchFamily="2" charset="0"/>
              </a:rPr>
              <a:t>Per eventuali suggerimenti o reclami durante l’anno è presente, all’ingresso del Nido, una cassetta di raccolta reclami. Gli esposti ricevuti saranno analizzati e verrà dato un riscontro alle famiglie.</a:t>
            </a:r>
          </a:p>
          <a:p>
            <a:pPr algn="just"/>
            <a:r>
              <a:rPr lang="it-IT" sz="1200" dirty="0">
                <a:latin typeface="Ebrima" panose="02000000000000000000" pitchFamily="2" charset="0"/>
                <a:ea typeface="Ebrima" panose="02000000000000000000" pitchFamily="2" charset="0"/>
                <a:cs typeface="Ebrima" panose="02000000000000000000" pitchFamily="2" charset="0"/>
              </a:rPr>
              <a:t>La Cooperativa Sociale </a:t>
            </a:r>
            <a:r>
              <a:rPr lang="it-IT" sz="1200" dirty="0">
                <a:solidFill>
                  <a:schemeClr val="accent2"/>
                </a:solidFill>
                <a:latin typeface="Ebrima" panose="02000000000000000000" pitchFamily="2" charset="0"/>
                <a:ea typeface="Ebrima" panose="02000000000000000000" pitchFamily="2" charset="0"/>
                <a:cs typeface="Ebrima" panose="02000000000000000000" pitchFamily="2" charset="0"/>
              </a:rPr>
              <a:t>Proges,</a:t>
            </a:r>
            <a:r>
              <a:rPr lang="it-IT" sz="1200" dirty="0">
                <a:latin typeface="Ebrima" panose="02000000000000000000" pitchFamily="2" charset="0"/>
                <a:ea typeface="Ebrima" panose="02000000000000000000" pitchFamily="2" charset="0"/>
                <a:cs typeface="Ebrima" panose="02000000000000000000" pitchFamily="2" charset="0"/>
              </a:rPr>
              <a:t> ad ulteriore garanzia di qualità, è certificata secondo la norma EN ISO 9001:2015 che attesta la qualità pedagogica, organizzativa e gestionale del servizio offerto e UNI 11034 “Servizi all’infanzia”.</a:t>
            </a:r>
          </a:p>
          <a:p>
            <a:pPr algn="just"/>
            <a:endParaRPr lang="it-IT" sz="1200" dirty="0">
              <a:latin typeface="Ebrima" panose="02000000000000000000" pitchFamily="2" charset="0"/>
              <a:ea typeface="Ebrima" panose="02000000000000000000" pitchFamily="2" charset="0"/>
              <a:cs typeface="Ebrima" panose="02000000000000000000" pitchFamily="2" charset="0"/>
            </a:endParaRPr>
          </a:p>
          <a:p>
            <a:pPr algn="just"/>
            <a:endParaRPr lang="it-IT" sz="1200" dirty="0">
              <a:latin typeface="Ebrima" panose="02000000000000000000" pitchFamily="2" charset="0"/>
              <a:ea typeface="Ebrima" panose="02000000000000000000" pitchFamily="2" charset="0"/>
              <a:cs typeface="Ebrima" panose="02000000000000000000" pitchFamily="2" charset="0"/>
            </a:endParaRPr>
          </a:p>
          <a:p>
            <a:pPr algn="just"/>
            <a:endParaRPr lang="it-IT" sz="1200" dirty="0">
              <a:latin typeface="Ebrima" panose="02000000000000000000" pitchFamily="2" charset="0"/>
              <a:ea typeface="Ebrima" panose="02000000000000000000" pitchFamily="2" charset="0"/>
              <a:cs typeface="Ebrima" panose="02000000000000000000" pitchFamily="2" charset="0"/>
            </a:endParaRPr>
          </a:p>
        </p:txBody>
      </p:sp>
      <p:sp>
        <p:nvSpPr>
          <p:cNvPr id="2" name="Segnaposto numero diapositiva 1"/>
          <p:cNvSpPr>
            <a:spLocks noGrp="1"/>
          </p:cNvSpPr>
          <p:nvPr>
            <p:ph type="sldNum" sz="quarter" idx="12"/>
          </p:nvPr>
        </p:nvSpPr>
        <p:spPr>
          <a:xfrm>
            <a:off x="11078817" y="6223828"/>
            <a:ext cx="738044" cy="365125"/>
          </a:xfrm>
        </p:spPr>
        <p:txBody>
          <a:bodyPr/>
          <a:lstStyle/>
          <a:p>
            <a:fld id="{4FAB73BC-B049-4115-A692-8D63A059BFB8}" type="slidenum">
              <a:rPr lang="en-US" smtClean="0"/>
              <a:pPr/>
              <a:t>12</a:t>
            </a:fld>
            <a:endParaRPr lang="en-US" dirty="0"/>
          </a:p>
        </p:txBody>
      </p:sp>
    </p:spTree>
    <p:extLst>
      <p:ext uri="{BB962C8B-B14F-4D97-AF65-F5344CB8AC3E}">
        <p14:creationId xmlns:p14="http://schemas.microsoft.com/office/powerpoint/2010/main" val="323032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142DDE24-96A2-4DE7-A0C4-ED8CF1109A23}"/>
              </a:ext>
            </a:extLst>
          </p:cNvPr>
          <p:cNvSpPr>
            <a:spLocks noGrp="1"/>
          </p:cNvSpPr>
          <p:nvPr>
            <p:ph type="sldNum" sz="quarter" idx="12"/>
          </p:nvPr>
        </p:nvSpPr>
        <p:spPr/>
        <p:txBody>
          <a:bodyPr/>
          <a:lstStyle/>
          <a:p>
            <a:fld id="{4FAB73BC-B049-4115-A692-8D63A059BFB8}" type="slidenum">
              <a:rPr lang="en-US" smtClean="0"/>
              <a:pPr/>
              <a:t>13</a:t>
            </a:fld>
            <a:endParaRPr lang="en-US" dirty="0"/>
          </a:p>
        </p:txBody>
      </p:sp>
      <p:pic>
        <p:nvPicPr>
          <p:cNvPr id="3" name="Immagine 2">
            <a:extLst>
              <a:ext uri="{FF2B5EF4-FFF2-40B4-BE49-F238E27FC236}">
                <a16:creationId xmlns:a16="http://schemas.microsoft.com/office/drawing/2014/main" id="{073202FC-4B2D-4451-A8DA-8EA050931D79}"/>
              </a:ext>
            </a:extLst>
          </p:cNvPr>
          <p:cNvPicPr>
            <a:picLocks noChangeAspect="1"/>
          </p:cNvPicPr>
          <p:nvPr/>
        </p:nvPicPr>
        <p:blipFill>
          <a:blip r:embed="rId2"/>
          <a:stretch>
            <a:fillRect/>
          </a:stretch>
        </p:blipFill>
        <p:spPr>
          <a:xfrm>
            <a:off x="1344847" y="815406"/>
            <a:ext cx="9996832" cy="5254089"/>
          </a:xfrm>
          <a:prstGeom prst="rect">
            <a:avLst/>
          </a:prstGeom>
        </p:spPr>
      </p:pic>
    </p:spTree>
    <p:extLst>
      <p:ext uri="{BB962C8B-B14F-4D97-AF65-F5344CB8AC3E}">
        <p14:creationId xmlns:p14="http://schemas.microsoft.com/office/powerpoint/2010/main" val="374944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63769" y="328737"/>
            <a:ext cx="11553092" cy="646331"/>
          </a:xfrm>
          <a:prstGeom prst="rect">
            <a:avLst/>
          </a:prstGeom>
          <a:noFill/>
        </p:spPr>
        <p:txBody>
          <a:bodyPr wrap="square" rtlCol="0">
            <a:spAutoFit/>
          </a:bodyPr>
          <a:lstStyle/>
          <a:p>
            <a:pPr algn="just"/>
            <a:endParaRPr lang="it-IT" sz="1200" dirty="0">
              <a:latin typeface="Ebrima" panose="02000000000000000000" pitchFamily="2" charset="0"/>
              <a:ea typeface="Ebrima" panose="02000000000000000000" pitchFamily="2" charset="0"/>
              <a:cs typeface="Ebrima" panose="02000000000000000000" pitchFamily="2" charset="0"/>
            </a:endParaRPr>
          </a:p>
          <a:p>
            <a:pPr algn="just"/>
            <a:endParaRPr lang="it-IT" sz="1200" dirty="0">
              <a:latin typeface="Ebrima" panose="02000000000000000000" pitchFamily="2" charset="0"/>
              <a:ea typeface="Ebrima" panose="02000000000000000000" pitchFamily="2" charset="0"/>
              <a:cs typeface="Ebrima" panose="02000000000000000000" pitchFamily="2" charset="0"/>
            </a:endParaRPr>
          </a:p>
          <a:p>
            <a:pPr algn="just"/>
            <a:endParaRPr lang="it-IT" sz="1200" dirty="0">
              <a:latin typeface="Ebrima" panose="02000000000000000000" pitchFamily="2" charset="0"/>
              <a:ea typeface="Ebrima" panose="02000000000000000000" pitchFamily="2" charset="0"/>
              <a:cs typeface="Ebrima" panose="02000000000000000000" pitchFamily="2" charset="0"/>
            </a:endParaRPr>
          </a:p>
        </p:txBody>
      </p:sp>
      <p:sp>
        <p:nvSpPr>
          <p:cNvPr id="2" name="Segnaposto numero diapositiva 1"/>
          <p:cNvSpPr>
            <a:spLocks noGrp="1"/>
          </p:cNvSpPr>
          <p:nvPr>
            <p:ph type="sldNum" sz="quarter" idx="12"/>
          </p:nvPr>
        </p:nvSpPr>
        <p:spPr/>
        <p:txBody>
          <a:bodyPr/>
          <a:lstStyle/>
          <a:p>
            <a:fld id="{4FAB73BC-B049-4115-A692-8D63A059BFB8}" type="slidenum">
              <a:rPr lang="en-US" smtClean="0"/>
              <a:pPr/>
              <a:t>14</a:t>
            </a:fld>
            <a:endParaRPr lang="en-US" dirty="0"/>
          </a:p>
        </p:txBody>
      </p:sp>
      <p:graphicFrame>
        <p:nvGraphicFramePr>
          <p:cNvPr id="4" name="Tabella 3"/>
          <p:cNvGraphicFramePr>
            <a:graphicFrameLocks noGrp="1"/>
          </p:cNvGraphicFramePr>
          <p:nvPr>
            <p:extLst>
              <p:ext uri="{D42A27DB-BD31-4B8C-83A1-F6EECF244321}">
                <p14:modId xmlns:p14="http://schemas.microsoft.com/office/powerpoint/2010/main" val="738037266"/>
              </p:ext>
            </p:extLst>
          </p:nvPr>
        </p:nvGraphicFramePr>
        <p:xfrm>
          <a:off x="382556" y="719666"/>
          <a:ext cx="11434304" cy="5149289"/>
        </p:xfrm>
        <a:graphic>
          <a:graphicData uri="http://schemas.openxmlformats.org/drawingml/2006/table">
            <a:tbl>
              <a:tblPr firstRow="1" bandRow="1">
                <a:tableStyleId>{5C22544A-7EE6-4342-B048-85BDC9FD1C3A}</a:tableStyleId>
              </a:tblPr>
              <a:tblGrid>
                <a:gridCol w="2858576">
                  <a:extLst>
                    <a:ext uri="{9D8B030D-6E8A-4147-A177-3AD203B41FA5}">
                      <a16:colId xmlns:a16="http://schemas.microsoft.com/office/drawing/2014/main" val="1169473135"/>
                    </a:ext>
                  </a:extLst>
                </a:gridCol>
                <a:gridCol w="2858576">
                  <a:extLst>
                    <a:ext uri="{9D8B030D-6E8A-4147-A177-3AD203B41FA5}">
                      <a16:colId xmlns:a16="http://schemas.microsoft.com/office/drawing/2014/main" val="1824585622"/>
                    </a:ext>
                  </a:extLst>
                </a:gridCol>
                <a:gridCol w="1980602">
                  <a:extLst>
                    <a:ext uri="{9D8B030D-6E8A-4147-A177-3AD203B41FA5}">
                      <a16:colId xmlns:a16="http://schemas.microsoft.com/office/drawing/2014/main" val="3528030749"/>
                    </a:ext>
                  </a:extLst>
                </a:gridCol>
                <a:gridCol w="3736550">
                  <a:extLst>
                    <a:ext uri="{9D8B030D-6E8A-4147-A177-3AD203B41FA5}">
                      <a16:colId xmlns:a16="http://schemas.microsoft.com/office/drawing/2014/main" val="1635950808"/>
                    </a:ext>
                  </a:extLst>
                </a:gridCol>
              </a:tblGrid>
              <a:tr h="370840">
                <a:tc>
                  <a:txBody>
                    <a:bodyPr/>
                    <a:lstStyle/>
                    <a:p>
                      <a:r>
                        <a:rPr lang="it-IT" sz="1200" dirty="0">
                          <a:latin typeface="Ebrima" panose="02000000000000000000" pitchFamily="2" charset="0"/>
                          <a:ea typeface="Ebrima" panose="02000000000000000000" pitchFamily="2" charset="0"/>
                          <a:cs typeface="Ebrima" panose="02000000000000000000" pitchFamily="2" charset="0"/>
                        </a:rPr>
                        <a:t>DIMENSIONE</a:t>
                      </a:r>
                    </a:p>
                  </a:txBody>
                  <a:tcPr/>
                </a:tc>
                <a:tc>
                  <a:txBody>
                    <a:bodyPr/>
                    <a:lstStyle/>
                    <a:p>
                      <a:r>
                        <a:rPr lang="it-IT" sz="1200" dirty="0">
                          <a:latin typeface="Ebrima" panose="02000000000000000000" pitchFamily="2" charset="0"/>
                          <a:ea typeface="Ebrima" panose="02000000000000000000" pitchFamily="2" charset="0"/>
                          <a:cs typeface="Ebrima" panose="02000000000000000000" pitchFamily="2" charset="0"/>
                        </a:rPr>
                        <a:t>FATTORI DI QUALITA’</a:t>
                      </a:r>
                    </a:p>
                  </a:txBody>
                  <a:tcPr/>
                </a:tc>
                <a:tc>
                  <a:txBody>
                    <a:bodyPr/>
                    <a:lstStyle/>
                    <a:p>
                      <a:r>
                        <a:rPr lang="it-IT" sz="1200" dirty="0">
                          <a:latin typeface="Ebrima" panose="02000000000000000000" pitchFamily="2" charset="0"/>
                          <a:ea typeface="Ebrima" panose="02000000000000000000" pitchFamily="2" charset="0"/>
                          <a:cs typeface="Ebrima" panose="02000000000000000000" pitchFamily="2" charset="0"/>
                        </a:rPr>
                        <a:t>INDICATORI</a:t>
                      </a:r>
                    </a:p>
                  </a:txBody>
                  <a:tcPr/>
                </a:tc>
                <a:tc>
                  <a:txBody>
                    <a:bodyPr/>
                    <a:lstStyle/>
                    <a:p>
                      <a:r>
                        <a:rPr lang="it-IT" sz="1200" dirty="0">
                          <a:latin typeface="Ebrima" panose="02000000000000000000" pitchFamily="2" charset="0"/>
                          <a:ea typeface="Ebrima" panose="02000000000000000000" pitchFamily="2" charset="0"/>
                          <a:cs typeface="Ebrima" panose="02000000000000000000" pitchFamily="2" charset="0"/>
                        </a:rPr>
                        <a:t>STANDARD</a:t>
                      </a:r>
                    </a:p>
                  </a:txBody>
                  <a:tcPr/>
                </a:tc>
                <a:extLst>
                  <a:ext uri="{0D108BD9-81ED-4DB2-BD59-A6C34878D82A}">
                    <a16:rowId xmlns:a16="http://schemas.microsoft.com/office/drawing/2014/main" val="2728223401"/>
                  </a:ext>
                </a:extLst>
              </a:tr>
              <a:tr h="1232816">
                <a:tc>
                  <a:txBody>
                    <a:bodyPr/>
                    <a:lstStyle/>
                    <a:p>
                      <a:pPr algn="ctr">
                        <a:spcAft>
                          <a:spcPts val="0"/>
                        </a:spcAft>
                      </a:pPr>
                      <a:r>
                        <a:rPr lang="it-IT" sz="900" dirty="0">
                          <a:effectLst/>
                          <a:latin typeface="Times New Roman" panose="02020603050405020304" pitchFamily="18" charset="0"/>
                          <a:ea typeface="Calibri" panose="020F0502020204030204" pitchFamily="34" charset="0"/>
                          <a:cs typeface="Calibri" panose="020F0502020204030204" pitchFamily="34" charset="0"/>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gn="ctr">
                        <a:spcBef>
                          <a:spcPts val="655"/>
                        </a:spcBef>
                        <a:spcAft>
                          <a:spcPts val="0"/>
                        </a:spcAft>
                      </a:pPr>
                      <a:r>
                        <a:rPr lang="it-IT" sz="900" dirty="0">
                          <a:effectLst/>
                          <a:latin typeface="Times New Roman" panose="02020603050405020304" pitchFamily="18" charset="0"/>
                          <a:ea typeface="Calibri" panose="020F0502020204030204" pitchFamily="34" charset="0"/>
                          <a:cs typeface="Calibri" panose="020F0502020204030204" pitchFamily="34" charset="0"/>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it-IT" sz="900" b="1"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STRUTTURA</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spcAft>
                          <a:spcPts val="0"/>
                        </a:spcAft>
                      </a:pPr>
                      <a:r>
                        <a:rPr lang="it-IT" sz="900" dirty="0">
                          <a:effectLst/>
                          <a:latin typeface="Times New Roman" panose="02020603050405020304" pitchFamily="18" charset="0"/>
                          <a:ea typeface="Calibri" panose="020F0502020204030204" pitchFamily="34" charset="0"/>
                          <a:cs typeface="Calibri" panose="020F0502020204030204" pitchFamily="34" charset="0"/>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185"/>
                        </a:spcBef>
                        <a:spcAft>
                          <a:spcPts val="0"/>
                        </a:spcAft>
                      </a:pPr>
                      <a:r>
                        <a:rPr lang="it-IT" sz="900" dirty="0">
                          <a:effectLst/>
                          <a:latin typeface="Times New Roman" panose="02020603050405020304" pitchFamily="18" charset="0"/>
                          <a:ea typeface="Calibri" panose="020F0502020204030204" pitchFamily="34" charset="0"/>
                          <a:cs typeface="Calibri" panose="020F0502020204030204" pitchFamily="34" charset="0"/>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marL="136525" indent="40640" algn="ctr">
                        <a:lnSpc>
                          <a:spcPct val="107000"/>
                        </a:lnSpc>
                        <a:spcAft>
                          <a:spcPts val="0"/>
                        </a:spcAft>
                      </a:pPr>
                      <a:r>
                        <a:rPr lang="it-IT" sz="900" b="1"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SICUREZZA</a:t>
                      </a:r>
                      <a:r>
                        <a:rPr lang="it-IT" sz="900" b="1" spc="20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 </a:t>
                      </a:r>
                      <a:r>
                        <a:rPr lang="it-IT" sz="900" b="1"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AMBIENTALE</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8890" algn="ctr">
                        <a:lnSpc>
                          <a:spcPts val="805"/>
                        </a:lnSpc>
                        <a:spcAft>
                          <a:spcPts val="0"/>
                        </a:spcAft>
                        <a:tabLst>
                          <a:tab pos="688975" algn="l"/>
                          <a:tab pos="1012190" algn="l"/>
                        </a:tabLst>
                      </a:pPr>
                      <a:endParaRPr lang="it-IT" sz="9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endParaRPr>
                    </a:p>
                    <a:p>
                      <a:pPr marL="8890" algn="ctr">
                        <a:lnSpc>
                          <a:spcPts val="805"/>
                        </a:lnSpc>
                        <a:spcAft>
                          <a:spcPts val="0"/>
                        </a:spcAft>
                        <a:tabLst>
                          <a:tab pos="688975" algn="l"/>
                          <a:tab pos="1012190" algn="l"/>
                        </a:tabLst>
                      </a:pPr>
                      <a:endParaRPr lang="it-IT" sz="9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endParaRPr>
                    </a:p>
                    <a:p>
                      <a:pPr marL="8890" algn="ctr">
                        <a:lnSpc>
                          <a:spcPts val="805"/>
                        </a:lnSpc>
                        <a:spcAft>
                          <a:spcPts val="0"/>
                        </a:spcAft>
                        <a:tabLst>
                          <a:tab pos="688975" algn="l"/>
                          <a:tab pos="1012190" algn="l"/>
                        </a:tabLst>
                      </a:pPr>
                      <a:endParaRPr lang="it-IT" sz="9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endParaRPr>
                    </a:p>
                    <a:p>
                      <a:pPr marL="8890" algn="ctr">
                        <a:lnSpc>
                          <a:spcPts val="805"/>
                        </a:lnSpc>
                        <a:spcAft>
                          <a:spcPts val="0"/>
                        </a:spcAft>
                        <a:tabLst>
                          <a:tab pos="688975" algn="l"/>
                          <a:tab pos="1012190" algn="l"/>
                        </a:tabLst>
                      </a:pPr>
                      <a:r>
                        <a:rPr lang="it-IT" sz="9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ADEGUATEZZA ALLA NORMATIVA VIGENTE</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342900" lvl="0" indent="-342900">
                        <a:lnSpc>
                          <a:spcPts val="805"/>
                        </a:lnSpc>
                        <a:spcAft>
                          <a:spcPts val="0"/>
                        </a:spcAft>
                        <a:buClr>
                          <a:srgbClr val="001F5F"/>
                        </a:buClr>
                        <a:buSzPts val="700"/>
                        <a:buFont typeface="Calibri" panose="020F0502020204030204" pitchFamily="34" charset="0"/>
                        <a:buChar char="-"/>
                        <a:tabLst>
                          <a:tab pos="98425" algn="l"/>
                        </a:tabLst>
                      </a:pPr>
                      <a:endParaRPr lang="it-IT" sz="900" spc="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l" defTabSz="914400" rtl="0" eaLnBrk="1" latinLnBrk="0" hangingPunct="1">
                        <a:lnSpc>
                          <a:spcPts val="805"/>
                        </a:lnSpc>
                        <a:spcAft>
                          <a:spcPts val="0"/>
                        </a:spcAft>
                        <a:buClr>
                          <a:srgbClr val="001F5F"/>
                        </a:buClr>
                        <a:buSzPts val="700"/>
                        <a:buFont typeface="Arial" panose="020B0604020202020204" pitchFamily="34" charset="0"/>
                        <a:buChar char="•"/>
                        <a:tabLst>
                          <a:tab pos="98425" algn="l"/>
                        </a:tabLst>
                      </a:pPr>
                      <a:r>
                        <a:rPr lang="it-IT" sz="900" kern="12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Conformità all'autorizzazione al funzionamento rilasciata dalle autorità competenti.</a:t>
                      </a:r>
                    </a:p>
                    <a:p>
                      <a:pPr marL="171450" lvl="0" indent="-171450" algn="l" defTabSz="914400" rtl="0" eaLnBrk="1" latinLnBrk="0" hangingPunct="1">
                        <a:spcBef>
                          <a:spcPts val="70"/>
                        </a:spcBef>
                        <a:spcAft>
                          <a:spcPts val="0"/>
                        </a:spcAft>
                        <a:buClr>
                          <a:srgbClr val="001F5F"/>
                        </a:buClr>
                        <a:buSzPts val="700"/>
                        <a:buFont typeface="Arial" panose="020B0604020202020204" pitchFamily="34" charset="0"/>
                        <a:buChar char="•"/>
                        <a:tabLst>
                          <a:tab pos="98425" algn="l"/>
                        </a:tabLst>
                      </a:pPr>
                      <a:r>
                        <a:rPr lang="it-IT" sz="900" kern="12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Verifica ed aggiornamento PIANO SICUREZZA.</a:t>
                      </a:r>
                    </a:p>
                    <a:p>
                      <a:pPr marL="171450" marR="86995" lvl="0" indent="-171450" algn="l" defTabSz="914400" rtl="0" eaLnBrk="1" latinLnBrk="0" hangingPunct="1">
                        <a:lnSpc>
                          <a:spcPct val="107000"/>
                        </a:lnSpc>
                        <a:spcBef>
                          <a:spcPts val="70"/>
                        </a:spcBef>
                        <a:spcAft>
                          <a:spcPts val="0"/>
                        </a:spcAft>
                        <a:buClr>
                          <a:srgbClr val="001F5F"/>
                        </a:buClr>
                        <a:buSzPts val="700"/>
                        <a:buFont typeface="Arial" panose="020B0604020202020204" pitchFamily="34" charset="0"/>
                        <a:buChar char="•"/>
                        <a:tabLst>
                          <a:tab pos="98425" algn="l"/>
                        </a:tabLst>
                      </a:pPr>
                      <a:r>
                        <a:rPr lang="it-IT" sz="900" kern="12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Raccordo costante con Ufficio Tecnico comunale per requisiti strutturali, manutenzione ordinaria e straordinaria.</a:t>
                      </a:r>
                    </a:p>
                    <a:p>
                      <a:pPr marL="171450" lvl="0" indent="-171450" algn="l" defTabSz="914400" rtl="0" eaLnBrk="1" latinLnBrk="0" hangingPunct="1">
                        <a:spcAft>
                          <a:spcPts val="0"/>
                        </a:spcAft>
                        <a:buClr>
                          <a:srgbClr val="001F5F"/>
                        </a:buClr>
                        <a:buSzPts val="700"/>
                        <a:buFont typeface="Arial" panose="020B0604020202020204" pitchFamily="34" charset="0"/>
                        <a:buChar char="•"/>
                        <a:tabLst>
                          <a:tab pos="98425" algn="l"/>
                        </a:tabLst>
                      </a:pPr>
                      <a:r>
                        <a:rPr lang="it-IT" sz="900" kern="12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Piano MANUTENZIONE e Registri MANUTENZIONE</a:t>
                      </a:r>
                    </a:p>
                    <a:p>
                      <a:pPr marL="171450" lvl="0" indent="-171450" algn="l" defTabSz="914400" rtl="0" eaLnBrk="1" latinLnBrk="0" hangingPunct="1">
                        <a:lnSpc>
                          <a:spcPts val="815"/>
                        </a:lnSpc>
                        <a:spcBef>
                          <a:spcPts val="70"/>
                        </a:spcBef>
                        <a:spcAft>
                          <a:spcPts val="0"/>
                        </a:spcAft>
                        <a:buClr>
                          <a:srgbClr val="001F5F"/>
                        </a:buClr>
                        <a:buSzPts val="700"/>
                        <a:buFont typeface="Arial" panose="020B0604020202020204" pitchFamily="34" charset="0"/>
                        <a:buChar char="•"/>
                        <a:tabLst>
                          <a:tab pos="98425" algn="l"/>
                        </a:tabLst>
                      </a:pPr>
                      <a:r>
                        <a:rPr lang="it-IT" sz="900" kern="12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Elenco fornitori e manutentori</a:t>
                      </a:r>
                    </a:p>
                  </a:txBody>
                  <a:tcPr anchor="ctr"/>
                </a:tc>
                <a:extLst>
                  <a:ext uri="{0D108BD9-81ED-4DB2-BD59-A6C34878D82A}">
                    <a16:rowId xmlns:a16="http://schemas.microsoft.com/office/drawing/2014/main" val="3141338712"/>
                  </a:ext>
                </a:extLst>
              </a:tr>
              <a:tr h="3545633">
                <a:tc>
                  <a:txBody>
                    <a:bodyPr/>
                    <a:lstStyle/>
                    <a:p>
                      <a:pPr algn="ctr">
                        <a:spcAft>
                          <a:spcPts val="0"/>
                        </a:spcAft>
                      </a:pPr>
                      <a:r>
                        <a:rPr lang="it-IT" sz="9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p>
                    <a:p>
                      <a:pPr algn="ctr">
                        <a:spcAft>
                          <a:spcPts val="0"/>
                        </a:spcAft>
                      </a:pPr>
                      <a:r>
                        <a:rPr lang="it-IT" sz="9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p>
                    <a:p>
                      <a:pPr algn="ctr">
                        <a:spcAft>
                          <a:spcPts val="0"/>
                        </a:spcAft>
                      </a:pPr>
                      <a:r>
                        <a:rPr lang="it-IT" sz="9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p>
                    <a:p>
                      <a:pPr algn="ctr">
                        <a:spcAft>
                          <a:spcPts val="0"/>
                        </a:spcAft>
                      </a:pPr>
                      <a:r>
                        <a:rPr lang="it-IT" sz="9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p>
                    <a:p>
                      <a:pPr algn="ctr">
                        <a:spcAft>
                          <a:spcPts val="0"/>
                        </a:spcAft>
                      </a:pPr>
                      <a:r>
                        <a:rPr lang="it-IT" sz="9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p>
                    <a:p>
                      <a:pPr algn="ctr">
                        <a:spcAft>
                          <a:spcPts val="0"/>
                        </a:spcAft>
                      </a:pPr>
                      <a:r>
                        <a:rPr lang="it-IT" sz="9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p>
                    <a:p>
                      <a:pPr algn="ctr">
                        <a:spcAft>
                          <a:spcPts val="0"/>
                        </a:spcAft>
                      </a:pPr>
                      <a:r>
                        <a:rPr lang="it-IT" sz="9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p>
                    <a:p>
                      <a:pPr algn="ctr">
                        <a:spcBef>
                          <a:spcPts val="90"/>
                        </a:spcBef>
                        <a:spcAft>
                          <a:spcPts val="0"/>
                        </a:spcAft>
                      </a:pPr>
                      <a:r>
                        <a:rPr lang="it-IT" sz="9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p>
                    <a:p>
                      <a:pPr marL="183515" indent="-24765" algn="ctr">
                        <a:lnSpc>
                          <a:spcPct val="107000"/>
                        </a:lnSpc>
                        <a:spcAft>
                          <a:spcPts val="0"/>
                        </a:spcAft>
                      </a:pPr>
                      <a:r>
                        <a:rPr lang="it-IT" sz="900" b="1" spc="-1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SERVIZIO</a:t>
                      </a:r>
                      <a:r>
                        <a:rPr lang="it-IT" sz="900" b="1" spc="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b="1" spc="-1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CUCINA</a:t>
                      </a:r>
                      <a:endParaRPr lang="it-IT" sz="9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spcAft>
                          <a:spcPts val="0"/>
                        </a:spcAft>
                      </a:pPr>
                      <a:r>
                        <a:rPr lang="it-IT" sz="9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p>
                    <a:p>
                      <a:pPr>
                        <a:spcAft>
                          <a:spcPts val="0"/>
                        </a:spcAft>
                      </a:pPr>
                      <a:r>
                        <a:rPr lang="it-IT" sz="9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p>
                    <a:p>
                      <a:pPr>
                        <a:spcAft>
                          <a:spcPts val="0"/>
                        </a:spcAft>
                      </a:pPr>
                      <a:r>
                        <a:rPr lang="it-IT" sz="9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p>
                    <a:p>
                      <a:pPr>
                        <a:spcAft>
                          <a:spcPts val="0"/>
                        </a:spcAft>
                      </a:pPr>
                      <a:r>
                        <a:rPr lang="it-IT" sz="9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p>
                    <a:p>
                      <a:pPr>
                        <a:spcAft>
                          <a:spcPts val="0"/>
                        </a:spcAft>
                      </a:pPr>
                      <a:r>
                        <a:rPr lang="it-IT" sz="9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p>
                    <a:p>
                      <a:pPr>
                        <a:spcAft>
                          <a:spcPts val="0"/>
                        </a:spcAft>
                      </a:pPr>
                      <a:r>
                        <a:rPr lang="it-IT" sz="9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p>
                    <a:p>
                      <a:pPr>
                        <a:spcBef>
                          <a:spcPts val="440"/>
                        </a:spcBef>
                        <a:spcAft>
                          <a:spcPts val="0"/>
                        </a:spcAft>
                      </a:pPr>
                      <a:r>
                        <a:rPr lang="it-IT" sz="9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p>
                    <a:p>
                      <a:pPr marL="139700" marR="135890" algn="ctr">
                        <a:lnSpc>
                          <a:spcPct val="107000"/>
                        </a:lnSpc>
                        <a:spcAft>
                          <a:spcPts val="0"/>
                        </a:spcAft>
                      </a:pPr>
                      <a:r>
                        <a:rPr lang="it-IT" sz="900" b="1" spc="-1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QUALITÀ</a:t>
                      </a:r>
                      <a:r>
                        <a:rPr lang="it-IT" sz="900" b="1" spc="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b="1" spc="-2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DELL'</a:t>
                      </a:r>
                      <a:endParaRPr lang="it-IT" sz="9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5080" marR="4445" algn="ctr">
                        <a:lnSpc>
                          <a:spcPts val="845"/>
                        </a:lnSpc>
                        <a:spcAft>
                          <a:spcPts val="0"/>
                        </a:spcAft>
                      </a:pPr>
                      <a:r>
                        <a:rPr lang="it-IT" sz="900" b="1" spc="-1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ALIMENTAZIONE</a:t>
                      </a:r>
                      <a:endParaRPr lang="it-IT" sz="9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81280" lvl="0" indent="0" algn="ctr">
                        <a:lnSpc>
                          <a:spcPct val="107000"/>
                        </a:lnSpc>
                        <a:spcAft>
                          <a:spcPts val="0"/>
                        </a:spcAft>
                        <a:buSzPts val="700"/>
                        <a:buFont typeface="Arial" panose="020B0604020202020204" pitchFamily="34" charset="0"/>
                        <a:buNone/>
                        <a:tabLst>
                          <a:tab pos="99695" algn="l"/>
                        </a:tabLst>
                      </a:pP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ESISTENZA DI UN CENTRO</a:t>
                      </a:r>
                      <a:r>
                        <a:rPr lang="it-IT" sz="900" spc="0" baseline="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COTTURA</a:t>
                      </a:r>
                      <a:r>
                        <a:rPr lang="it-IT" sz="900" spc="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ESTERNO AL NIDO (INTERNO ALLA SCUOLA DELL’INFANZIA)</a:t>
                      </a:r>
                    </a:p>
                    <a:p>
                      <a:pPr marL="0" marR="81280" lvl="0" indent="0" algn="ctr">
                        <a:lnSpc>
                          <a:spcPct val="107000"/>
                        </a:lnSpc>
                        <a:spcAft>
                          <a:spcPts val="0"/>
                        </a:spcAft>
                        <a:buSzPts val="700"/>
                        <a:buFont typeface="Arial" panose="020B0604020202020204" pitchFamily="34" charset="0"/>
                        <a:buNone/>
                        <a:tabLst>
                          <a:tab pos="99695" algn="l"/>
                        </a:tabLst>
                      </a:pPr>
                      <a:endPar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0" marR="80010" lvl="0" indent="0" algn="ctr">
                        <a:lnSpc>
                          <a:spcPct val="106000"/>
                        </a:lnSpc>
                        <a:spcBef>
                          <a:spcPts val="5"/>
                        </a:spcBef>
                        <a:spcAft>
                          <a:spcPts val="0"/>
                        </a:spcAft>
                        <a:buSzPts val="700"/>
                        <a:buFont typeface="Arial" panose="020B0604020202020204" pitchFamily="34" charset="0"/>
                        <a:buNone/>
                        <a:tabLst>
                          <a:tab pos="99695" algn="l"/>
                          <a:tab pos="520065" algn="l"/>
                          <a:tab pos="1172210" algn="l"/>
                        </a:tabLst>
                      </a:pPr>
                      <a:endPar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0" marR="80010" lvl="0" indent="0" algn="ctr">
                        <a:lnSpc>
                          <a:spcPct val="106000"/>
                        </a:lnSpc>
                        <a:spcBef>
                          <a:spcPts val="5"/>
                        </a:spcBef>
                        <a:spcAft>
                          <a:spcPts val="0"/>
                        </a:spcAft>
                        <a:buSzPts val="700"/>
                        <a:buFont typeface="Arial" panose="020B0604020202020204" pitchFamily="34" charset="0"/>
                        <a:buNone/>
                        <a:tabLst>
                          <a:tab pos="99695" algn="l"/>
                          <a:tab pos="520065" algn="l"/>
                          <a:tab pos="1172210" algn="l"/>
                        </a:tabLst>
                      </a:pPr>
                      <a:endPar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0" marR="80010" lvl="0" indent="0" algn="ctr">
                        <a:lnSpc>
                          <a:spcPct val="106000"/>
                        </a:lnSpc>
                        <a:spcBef>
                          <a:spcPts val="5"/>
                        </a:spcBef>
                        <a:spcAft>
                          <a:spcPts val="0"/>
                        </a:spcAft>
                        <a:buSzPts val="700"/>
                        <a:buFont typeface="Arial" panose="020B0604020202020204" pitchFamily="34" charset="0"/>
                        <a:buNone/>
                        <a:tabLst>
                          <a:tab pos="99695" algn="l"/>
                          <a:tab pos="520065" algn="l"/>
                          <a:tab pos="1172210" algn="l"/>
                        </a:tabLst>
                      </a:pPr>
                      <a:endPar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0" marR="80010" lvl="0" indent="0" algn="ctr">
                        <a:lnSpc>
                          <a:spcPct val="106000"/>
                        </a:lnSpc>
                        <a:spcBef>
                          <a:spcPts val="5"/>
                        </a:spcBef>
                        <a:spcAft>
                          <a:spcPts val="0"/>
                        </a:spcAft>
                        <a:buSzPts val="700"/>
                        <a:buFont typeface="Arial" panose="020B0604020202020204" pitchFamily="34" charset="0"/>
                        <a:buNone/>
                        <a:tabLst>
                          <a:tab pos="99695" algn="l"/>
                          <a:tab pos="520065" algn="l"/>
                          <a:tab pos="1172210" algn="l"/>
                        </a:tabLst>
                      </a:pPr>
                      <a:endPar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0" marR="80010" lvl="0" indent="0" algn="ctr">
                        <a:lnSpc>
                          <a:spcPct val="107000"/>
                        </a:lnSpc>
                        <a:spcBef>
                          <a:spcPts val="15"/>
                        </a:spcBef>
                        <a:spcAft>
                          <a:spcPts val="0"/>
                        </a:spcAft>
                        <a:buSzPts val="700"/>
                        <a:buFont typeface="Arial" panose="020B0604020202020204" pitchFamily="34" charset="0"/>
                        <a:buNone/>
                        <a:tabLst>
                          <a:tab pos="99695" algn="l"/>
                        </a:tabLst>
                      </a:pP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CONSERVAZIONE LATTE MATERNO,</a:t>
                      </a:r>
                      <a:r>
                        <a:rPr lang="it-IT" sz="900" spc="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LATTE</a:t>
                      </a:r>
                      <a:r>
                        <a:rPr lang="it-IT" sz="900" spc="-35"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IN</a:t>
                      </a:r>
                      <a:r>
                        <a:rPr lang="it-IT" sz="900" spc="-35"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POLVERE</a:t>
                      </a:r>
                      <a:r>
                        <a:rPr lang="it-IT" sz="900" spc="-35"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O</a:t>
                      </a:r>
                      <a:r>
                        <a:rPr lang="it-IT" sz="900" spc="-25"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LIQUIDO</a:t>
                      </a:r>
                      <a:r>
                        <a:rPr lang="it-IT" sz="900" spc="-35"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SECONDO</a:t>
                      </a:r>
                      <a:r>
                        <a:rPr lang="it-IT" sz="900" spc="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RACCOMANDAZIONI</a:t>
                      </a:r>
                      <a:r>
                        <a:rPr lang="it-IT" sz="900" spc="-4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ATS</a:t>
                      </a:r>
                    </a:p>
                    <a:p>
                      <a:pPr marL="0" marR="80010" lvl="0" indent="0" algn="ctr">
                        <a:lnSpc>
                          <a:spcPct val="107000"/>
                        </a:lnSpc>
                        <a:spcBef>
                          <a:spcPts val="15"/>
                        </a:spcBef>
                        <a:spcAft>
                          <a:spcPts val="0"/>
                        </a:spcAft>
                        <a:buSzPts val="700"/>
                        <a:buFont typeface="Arial" panose="020B0604020202020204" pitchFamily="34" charset="0"/>
                        <a:buNone/>
                        <a:tabLst>
                          <a:tab pos="99695" algn="l"/>
                        </a:tabLst>
                      </a:pPr>
                      <a:endPar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0" marR="80010" lvl="0" indent="0" algn="ctr">
                        <a:lnSpc>
                          <a:spcPct val="107000"/>
                        </a:lnSpc>
                        <a:spcBef>
                          <a:spcPts val="15"/>
                        </a:spcBef>
                        <a:spcAft>
                          <a:spcPts val="0"/>
                        </a:spcAft>
                        <a:buSzPts val="700"/>
                        <a:buFont typeface="Arial" panose="020B0604020202020204" pitchFamily="34" charset="0"/>
                        <a:buNone/>
                        <a:tabLst>
                          <a:tab pos="99695" algn="l"/>
                        </a:tabLst>
                      </a:pPr>
                      <a:endPar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0" marR="80010" lvl="0" indent="0" algn="ctr">
                        <a:lnSpc>
                          <a:spcPct val="107000"/>
                        </a:lnSpc>
                        <a:spcBef>
                          <a:spcPts val="15"/>
                        </a:spcBef>
                        <a:spcAft>
                          <a:spcPts val="0"/>
                        </a:spcAft>
                        <a:buSzPts val="700"/>
                        <a:buFont typeface="Arial" panose="020B0604020202020204" pitchFamily="34" charset="0"/>
                        <a:buNone/>
                        <a:tabLst>
                          <a:tab pos="99695" algn="l"/>
                        </a:tabLst>
                      </a:pPr>
                      <a:endPar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0" marR="80010" lvl="0" indent="0" algn="ctr">
                        <a:lnSpc>
                          <a:spcPct val="107000"/>
                        </a:lnSpc>
                        <a:spcBef>
                          <a:spcPts val="15"/>
                        </a:spcBef>
                        <a:spcAft>
                          <a:spcPts val="0"/>
                        </a:spcAft>
                        <a:buSzPts val="700"/>
                        <a:buFont typeface="Arial" panose="020B0604020202020204" pitchFamily="34" charset="0"/>
                        <a:buNone/>
                        <a:tabLst>
                          <a:tab pos="99695" algn="l"/>
                        </a:tabLst>
                      </a:pP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DIETE PERSONALIZZATE</a:t>
                      </a:r>
                    </a:p>
                    <a:p>
                      <a:pPr marL="0" marR="80010" lvl="0" indent="0" algn="ctr">
                        <a:lnSpc>
                          <a:spcPct val="107000"/>
                        </a:lnSpc>
                        <a:spcBef>
                          <a:spcPts val="15"/>
                        </a:spcBef>
                        <a:spcAft>
                          <a:spcPts val="0"/>
                        </a:spcAft>
                        <a:buSzPts val="700"/>
                        <a:buFont typeface="Arial" panose="020B0604020202020204" pitchFamily="34" charset="0"/>
                        <a:buNone/>
                        <a:tabLst>
                          <a:tab pos="99695" algn="l"/>
                        </a:tabLst>
                      </a:pPr>
                      <a:endPar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0" marR="80010" lvl="0" indent="0" algn="ctr">
                        <a:lnSpc>
                          <a:spcPct val="107000"/>
                        </a:lnSpc>
                        <a:spcBef>
                          <a:spcPts val="15"/>
                        </a:spcBef>
                        <a:spcAft>
                          <a:spcPts val="0"/>
                        </a:spcAft>
                        <a:buSzPts val="700"/>
                        <a:buFont typeface="Arial" panose="020B0604020202020204" pitchFamily="34" charset="0"/>
                        <a:buNone/>
                        <a:tabLst>
                          <a:tab pos="99695" algn="l"/>
                        </a:tabLst>
                      </a:pP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TABELLE DIETETICHE APPSOVATE DA ATS</a:t>
                      </a:r>
                    </a:p>
                  </a:txBody>
                  <a:tcPr anchor="ctr"/>
                </a:tc>
                <a:tc>
                  <a:txBody>
                    <a:bodyPr/>
                    <a:lstStyle/>
                    <a:p>
                      <a:pPr marL="171450" lvl="0" indent="-171450">
                        <a:spcAft>
                          <a:spcPts val="0"/>
                        </a:spcAft>
                        <a:buSzPts val="700"/>
                        <a:buFont typeface="Arial" panose="020B0604020202020204" pitchFamily="34" charset="0"/>
                        <a:buChar char="•"/>
                        <a:tabLst>
                          <a:tab pos="98425" algn="l"/>
                        </a:tabLst>
                      </a:pP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Preparazione</a:t>
                      </a:r>
                      <a:r>
                        <a:rPr lang="it-IT" sz="900" spc="-25"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dei</a:t>
                      </a:r>
                      <a:r>
                        <a:rPr lang="it-IT" sz="900" spc="-3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pasti</a:t>
                      </a:r>
                      <a:r>
                        <a:rPr lang="it-IT" sz="900" spc="-3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con</a:t>
                      </a:r>
                      <a:r>
                        <a:rPr lang="it-IT" sz="900" spc="-3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piena</a:t>
                      </a:r>
                      <a:r>
                        <a:rPr lang="it-IT" sz="900" spc="-2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rispondenza</a:t>
                      </a:r>
                      <a:r>
                        <a:rPr lang="it-IT" sz="900" spc="-3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alla</a:t>
                      </a:r>
                      <a:r>
                        <a:rPr lang="it-IT" sz="900" spc="-2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normativa</a:t>
                      </a:r>
                      <a:r>
                        <a:rPr lang="it-IT" sz="900" spc="-3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1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HACCP</a:t>
                      </a:r>
                      <a:endPar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171450" marR="85090" lvl="0" indent="-171450">
                        <a:lnSpc>
                          <a:spcPct val="107000"/>
                        </a:lnSpc>
                        <a:spcBef>
                          <a:spcPts val="70"/>
                        </a:spcBef>
                        <a:spcAft>
                          <a:spcPts val="0"/>
                        </a:spcAft>
                        <a:buSzPts val="700"/>
                        <a:buFont typeface="Arial" panose="020B0604020202020204" pitchFamily="34" charset="0"/>
                        <a:buChar char="•"/>
                        <a:tabLst>
                          <a:tab pos="98425" algn="l"/>
                        </a:tabLst>
                      </a:pP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Consegna</a:t>
                      </a:r>
                      <a:r>
                        <a:rPr lang="it-IT" sz="900" spc="-5"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del</a:t>
                      </a:r>
                      <a:r>
                        <a:rPr lang="it-IT" sz="900" spc="-5"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pasto in</a:t>
                      </a:r>
                      <a:r>
                        <a:rPr lang="it-IT" sz="900" spc="-1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rispetto delle</a:t>
                      </a:r>
                      <a:r>
                        <a:rPr lang="it-IT" sz="900" spc="-5"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prescrizioni</a:t>
                      </a:r>
                      <a:r>
                        <a:rPr lang="it-IT" sz="900" spc="-5"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della</a:t>
                      </a:r>
                      <a:r>
                        <a:rPr lang="it-IT" sz="900" spc="-5"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normativa</a:t>
                      </a:r>
                      <a:r>
                        <a:rPr lang="it-IT" sz="900" spc="-5"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vigente</a:t>
                      </a:r>
                      <a:r>
                        <a:rPr lang="it-IT" sz="900" spc="-1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e</a:t>
                      </a:r>
                      <a:r>
                        <a:rPr lang="it-IT" sz="900" spc="-5"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al</a:t>
                      </a:r>
                      <a:r>
                        <a:rPr lang="it-IT" sz="900" spc="-5"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manuale</a:t>
                      </a:r>
                      <a:r>
                        <a:rPr lang="it-IT" sz="900" spc="-5"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HACCP</a:t>
                      </a:r>
                      <a:r>
                        <a:rPr lang="it-IT" sz="900" spc="-5"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interno</a:t>
                      </a:r>
                      <a:r>
                        <a:rPr lang="it-IT" sz="900" spc="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al</a:t>
                      </a:r>
                      <a:r>
                        <a:rPr lang="it-IT" sz="900" spc="-4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Servizio</a:t>
                      </a:r>
                    </a:p>
                    <a:p>
                      <a:pPr marL="171450" marR="85725" lvl="0" indent="-171450">
                        <a:lnSpc>
                          <a:spcPct val="106000"/>
                        </a:lnSpc>
                        <a:spcBef>
                          <a:spcPts val="5"/>
                        </a:spcBef>
                        <a:spcAft>
                          <a:spcPts val="0"/>
                        </a:spcAft>
                        <a:buSzPts val="700"/>
                        <a:buFont typeface="Arial" panose="020B0604020202020204" pitchFamily="34" charset="0"/>
                        <a:buChar char="•"/>
                        <a:tabLst>
                          <a:tab pos="98425" algn="l"/>
                        </a:tabLst>
                      </a:pP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Monitoraggio quotidiano degli</a:t>
                      </a:r>
                      <a:r>
                        <a:rPr lang="it-IT" sz="900" spc="-5"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alimenti da parte del</a:t>
                      </a:r>
                      <a:r>
                        <a:rPr lang="it-IT" sz="900" spc="-5"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Coordinatore e dagli</a:t>
                      </a:r>
                      <a:r>
                        <a:rPr lang="it-IT" sz="900" spc="-5"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educatori</a:t>
                      </a:r>
                      <a:r>
                        <a:rPr lang="it-IT" sz="900" spc="-5"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anche attraverso</a:t>
                      </a:r>
                      <a:r>
                        <a:rPr lang="it-IT" sz="900" spc="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la rilevazione di termometri a memoria</a:t>
                      </a:r>
                    </a:p>
                    <a:p>
                      <a:pPr marL="171450" lvl="0" indent="-171450">
                        <a:spcBef>
                          <a:spcPts val="5"/>
                        </a:spcBef>
                        <a:spcAft>
                          <a:spcPts val="0"/>
                        </a:spcAft>
                        <a:buSzPts val="700"/>
                        <a:buFont typeface="Arial" panose="020B0604020202020204" pitchFamily="34" charset="0"/>
                        <a:buChar char="•"/>
                        <a:tabLst>
                          <a:tab pos="98425" algn="l"/>
                        </a:tabLst>
                      </a:pP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Questionario</a:t>
                      </a:r>
                      <a:r>
                        <a:rPr lang="it-IT" sz="900" spc="-3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di</a:t>
                      </a:r>
                      <a:r>
                        <a:rPr lang="it-IT" sz="900" spc="-3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Valutazione</a:t>
                      </a:r>
                      <a:r>
                        <a:rPr lang="it-IT" sz="900" spc="-15"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del</a:t>
                      </a:r>
                      <a:r>
                        <a:rPr lang="it-IT" sz="900" spc="-3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Pasto</a:t>
                      </a:r>
                      <a:r>
                        <a:rPr lang="it-IT" sz="900" spc="-2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da</a:t>
                      </a:r>
                      <a:r>
                        <a:rPr lang="it-IT" sz="900" spc="-15"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parte</a:t>
                      </a:r>
                      <a:r>
                        <a:rPr lang="it-IT" sz="900" spc="-15"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del</a:t>
                      </a:r>
                      <a:r>
                        <a:rPr lang="it-IT" sz="900" spc="-25"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1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genitore</a:t>
                      </a:r>
                      <a:endPar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171450" lvl="0" indent="-171450">
                        <a:spcBef>
                          <a:spcPts val="70"/>
                        </a:spcBef>
                        <a:spcAft>
                          <a:spcPts val="0"/>
                        </a:spcAft>
                        <a:buSzPts val="700"/>
                        <a:buFont typeface="Arial" panose="020B0604020202020204" pitchFamily="34" charset="0"/>
                        <a:buChar char="•"/>
                        <a:tabLst>
                          <a:tab pos="98425" algn="l"/>
                        </a:tabLst>
                      </a:pPr>
                      <a:r>
                        <a:rPr lang="it-IT" sz="900" spc="-1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Commissione</a:t>
                      </a:r>
                      <a:r>
                        <a:rPr lang="it-IT" sz="900" spc="5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1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Mensa</a:t>
                      </a:r>
                    </a:p>
                    <a:p>
                      <a:pPr marL="0" lvl="0" indent="0">
                        <a:spcBef>
                          <a:spcPts val="70"/>
                        </a:spcBef>
                        <a:spcAft>
                          <a:spcPts val="0"/>
                        </a:spcAft>
                        <a:buSzPts val="700"/>
                        <a:buFont typeface="Arial" panose="020B0604020202020204" pitchFamily="34" charset="0"/>
                        <a:buNone/>
                        <a:tabLst>
                          <a:tab pos="98425" algn="l"/>
                        </a:tabLst>
                      </a:pPr>
                      <a:endParaRPr lang="it-IT" sz="900" spc="-1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0" lvl="0" indent="0">
                        <a:spcBef>
                          <a:spcPts val="70"/>
                        </a:spcBef>
                        <a:spcAft>
                          <a:spcPts val="0"/>
                        </a:spcAft>
                        <a:buSzPts val="700"/>
                        <a:buFont typeface="Arial" panose="020B0604020202020204" pitchFamily="34" charset="0"/>
                        <a:buNone/>
                        <a:tabLst>
                          <a:tab pos="98425" algn="l"/>
                        </a:tabLst>
                      </a:pPr>
                      <a:endPar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171450" lvl="0" indent="-171450">
                        <a:lnSpc>
                          <a:spcPts val="820"/>
                        </a:lnSpc>
                        <a:spcAft>
                          <a:spcPts val="0"/>
                        </a:spcAft>
                        <a:buSzPts val="700"/>
                        <a:buFont typeface="Arial" panose="020B0604020202020204" pitchFamily="34" charset="0"/>
                        <a:buChar char="•"/>
                        <a:tabLst>
                          <a:tab pos="98425" algn="l"/>
                        </a:tabLst>
                      </a:pP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Firma</a:t>
                      </a:r>
                      <a:r>
                        <a:rPr lang="it-IT" sz="900" spc="-25"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protocollo</a:t>
                      </a:r>
                      <a:r>
                        <a:rPr lang="it-IT" sz="900" spc="-3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FAMIGLIA-NIDO</a:t>
                      </a:r>
                      <a:r>
                        <a:rPr lang="it-IT" sz="900" spc="-4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per</a:t>
                      </a:r>
                      <a:r>
                        <a:rPr lang="it-IT" sz="900" spc="-25"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la</a:t>
                      </a:r>
                      <a:r>
                        <a:rPr lang="it-IT" sz="900" spc="-3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somministrazione</a:t>
                      </a:r>
                      <a:r>
                        <a:rPr lang="it-IT" sz="900" spc="-25"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del</a:t>
                      </a:r>
                      <a:r>
                        <a:rPr lang="it-IT" sz="900" spc="-25"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LATTE</a:t>
                      </a:r>
                      <a:r>
                        <a:rPr lang="it-IT" sz="900" spc="-35"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MATERNO,</a:t>
                      </a:r>
                      <a:r>
                        <a:rPr lang="it-IT" sz="900" spc="-3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POLVERE,</a:t>
                      </a:r>
                      <a:r>
                        <a:rPr lang="it-IT" sz="900" spc="-3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spc="-1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LIQUIDO</a:t>
                      </a:r>
                    </a:p>
                    <a:p>
                      <a:pPr marL="171450" lvl="0" indent="-171450">
                        <a:lnSpc>
                          <a:spcPts val="820"/>
                        </a:lnSpc>
                        <a:spcAft>
                          <a:spcPts val="0"/>
                        </a:spcAft>
                        <a:buSzPts val="700"/>
                        <a:buFont typeface="Arial" panose="020B0604020202020204" pitchFamily="34" charset="0"/>
                        <a:buChar char="•"/>
                        <a:tabLst>
                          <a:tab pos="98425" algn="l"/>
                        </a:tabLst>
                      </a:pPr>
                      <a:endParaRPr lang="it-IT" sz="900" spc="-1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171450" lvl="0" indent="-171450">
                        <a:lnSpc>
                          <a:spcPts val="820"/>
                        </a:lnSpc>
                        <a:spcAft>
                          <a:spcPts val="0"/>
                        </a:spcAft>
                        <a:buSzPts val="700"/>
                        <a:buFont typeface="Arial" panose="020B0604020202020204" pitchFamily="34" charset="0"/>
                        <a:buChar char="•"/>
                        <a:tabLst>
                          <a:tab pos="98425" algn="l"/>
                        </a:tabLst>
                      </a:pPr>
                      <a:endParaRPr lang="it-IT" sz="900" spc="-1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171450" lvl="0" indent="-171450">
                        <a:lnSpc>
                          <a:spcPts val="820"/>
                        </a:lnSpc>
                        <a:spcAft>
                          <a:spcPts val="0"/>
                        </a:spcAft>
                        <a:buSzPts val="700"/>
                        <a:buFont typeface="Arial" panose="020B0604020202020204" pitchFamily="34" charset="0"/>
                        <a:buChar char="•"/>
                        <a:tabLst>
                          <a:tab pos="98425" algn="l"/>
                        </a:tabLst>
                      </a:pPr>
                      <a:endParaRPr lang="it-IT" sz="900" spc="-1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nSpc>
                          <a:spcPts val="820"/>
                        </a:lnSpc>
                        <a:spcAft>
                          <a:spcPts val="0"/>
                        </a:spcAft>
                        <a:buSzPts val="700"/>
                        <a:buFont typeface="Arial" panose="020B0604020202020204" pitchFamily="34" charset="0"/>
                        <a:buNone/>
                        <a:tabLst>
                          <a:tab pos="98425" algn="l"/>
                        </a:tabLst>
                      </a:pPr>
                      <a:endParaRPr lang="it-IT" sz="900" spc="-1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171450" lvl="0" indent="-171450">
                        <a:lnSpc>
                          <a:spcPts val="820"/>
                        </a:lnSpc>
                        <a:spcAft>
                          <a:spcPts val="0"/>
                        </a:spcAft>
                        <a:buSzPts val="700"/>
                        <a:buFont typeface="Arial" panose="020B0604020202020204" pitchFamily="34" charset="0"/>
                        <a:buChar char="•"/>
                        <a:tabLst>
                          <a:tab pos="98425" algn="l"/>
                        </a:tabLst>
                      </a:pPr>
                      <a:endParaRPr lang="it-IT" sz="900" spc="-1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171450" lvl="0" indent="-171450" algn="l" defTabSz="914400" rtl="0" eaLnBrk="1" latinLnBrk="0" hangingPunct="1">
                        <a:lnSpc>
                          <a:spcPts val="820"/>
                        </a:lnSpc>
                        <a:spcAft>
                          <a:spcPts val="0"/>
                        </a:spcAft>
                        <a:buSzPts val="700"/>
                        <a:buFont typeface="Arial" panose="020B0604020202020204" pitchFamily="34" charset="0"/>
                        <a:buChar char="•"/>
                        <a:tabLst>
                          <a:tab pos="98425" algn="l"/>
                        </a:tabLst>
                      </a:pPr>
                      <a:r>
                        <a:rPr lang="it-IT" sz="900" kern="12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Rispetto di tutte le richieste pervenute di diete personalizzate: per motivi di salute, se accompagnate da certificazione medica</a:t>
                      </a:r>
                    </a:p>
                    <a:p>
                      <a:pPr marL="171450" lvl="0" indent="-171450" algn="l" defTabSz="914400" rtl="0" eaLnBrk="1" latinLnBrk="0" hangingPunct="1">
                        <a:lnSpc>
                          <a:spcPts val="820"/>
                        </a:lnSpc>
                        <a:spcAft>
                          <a:spcPts val="0"/>
                        </a:spcAft>
                        <a:buSzPts val="700"/>
                        <a:buFont typeface="Arial" panose="020B0604020202020204" pitchFamily="34" charset="0"/>
                        <a:buChar char="•"/>
                        <a:tabLst>
                          <a:tab pos="98425" algn="l"/>
                        </a:tabLst>
                      </a:pPr>
                      <a:r>
                        <a:rPr lang="it-IT" sz="900" kern="12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per motivi etici e culturali, se accompagnate da richiesta scritta dei genitori </a:t>
                      </a:r>
                    </a:p>
                    <a:p>
                      <a:pPr marL="171450" lvl="0" indent="-171450" algn="l" defTabSz="914400" rtl="0" eaLnBrk="1" latinLnBrk="0" hangingPunct="1">
                        <a:lnSpc>
                          <a:spcPts val="820"/>
                        </a:lnSpc>
                        <a:spcAft>
                          <a:spcPts val="0"/>
                        </a:spcAft>
                        <a:buSzPts val="700"/>
                        <a:buFont typeface="Arial" panose="020B0604020202020204" pitchFamily="34" charset="0"/>
                        <a:buChar char="•"/>
                        <a:tabLst>
                          <a:tab pos="98425" algn="l"/>
                        </a:tabLst>
                      </a:pPr>
                      <a:r>
                        <a:rPr lang="it-IT" sz="900" kern="12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Percentuale di osservanza delle tabelle indicate: 100%</a:t>
                      </a:r>
                    </a:p>
                    <a:p>
                      <a:pPr marL="171450" lvl="0" indent="-171450" algn="l" defTabSz="914400" rtl="0" eaLnBrk="1" latinLnBrk="0" hangingPunct="1">
                        <a:lnSpc>
                          <a:spcPts val="820"/>
                        </a:lnSpc>
                        <a:spcAft>
                          <a:spcPts val="0"/>
                        </a:spcAft>
                        <a:buSzPts val="700"/>
                        <a:buFont typeface="Arial" panose="020B0604020202020204" pitchFamily="34" charset="0"/>
                        <a:buChar char="•"/>
                        <a:tabLst>
                          <a:tab pos="98425" algn="l"/>
                        </a:tabLst>
                      </a:pPr>
                      <a:r>
                        <a:rPr lang="it-IT" sz="900" kern="12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Definizione di tabelle ad hoc per auto-svezzamento</a:t>
                      </a:r>
                    </a:p>
                    <a:p>
                      <a:pPr marL="171450" lvl="0" indent="-171450">
                        <a:lnSpc>
                          <a:spcPts val="820"/>
                        </a:lnSpc>
                        <a:spcAft>
                          <a:spcPts val="0"/>
                        </a:spcAft>
                        <a:buSzPts val="700"/>
                        <a:buFont typeface="Arial" panose="020B0604020202020204" pitchFamily="34" charset="0"/>
                        <a:buChar char="•"/>
                        <a:tabLst>
                          <a:tab pos="98425" algn="l"/>
                        </a:tabLst>
                      </a:pPr>
                      <a:endParaRPr lang="it-IT" sz="900" spc="-1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171450" lvl="0" indent="-171450">
                        <a:lnSpc>
                          <a:spcPts val="820"/>
                        </a:lnSpc>
                        <a:spcAft>
                          <a:spcPts val="0"/>
                        </a:spcAft>
                        <a:buSzPts val="700"/>
                        <a:buFont typeface="Arial" panose="020B0604020202020204" pitchFamily="34" charset="0"/>
                        <a:buChar char="•"/>
                        <a:tabLst>
                          <a:tab pos="98425" algn="l"/>
                        </a:tabLst>
                      </a:pPr>
                      <a:endParaRPr lang="it-IT" sz="900" spc="-1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171450" lvl="0" indent="-171450">
                        <a:lnSpc>
                          <a:spcPts val="820"/>
                        </a:lnSpc>
                        <a:spcAft>
                          <a:spcPts val="0"/>
                        </a:spcAft>
                        <a:buSzPts val="700"/>
                        <a:buFont typeface="Arial" panose="020B0604020202020204" pitchFamily="34" charset="0"/>
                        <a:buChar char="•"/>
                        <a:tabLst>
                          <a:tab pos="98425" algn="l"/>
                        </a:tabLst>
                      </a:pPr>
                      <a:endParaRPr lang="it-IT" sz="900" spc="-1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171450" lvl="0" indent="-171450">
                        <a:lnSpc>
                          <a:spcPts val="820"/>
                        </a:lnSpc>
                        <a:spcAft>
                          <a:spcPts val="0"/>
                        </a:spcAft>
                        <a:buSzPts val="700"/>
                        <a:buFont typeface="Arial" panose="020B0604020202020204" pitchFamily="34" charset="0"/>
                        <a:buChar char="•"/>
                        <a:tabLst>
                          <a:tab pos="98425" algn="l"/>
                        </a:tabLst>
                      </a:pPr>
                      <a:endPar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755713522"/>
                  </a:ext>
                </a:extLst>
              </a:tr>
            </a:tbl>
          </a:graphicData>
        </a:graphic>
      </p:graphicFrame>
      <p:sp>
        <p:nvSpPr>
          <p:cNvPr id="5" name="Freccia a destra 4"/>
          <p:cNvSpPr/>
          <p:nvPr/>
        </p:nvSpPr>
        <p:spPr>
          <a:xfrm>
            <a:off x="8808098" y="6223828"/>
            <a:ext cx="1166326" cy="743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382556" y="282570"/>
            <a:ext cx="4572000" cy="461665"/>
          </a:xfrm>
          <a:prstGeom prst="rect">
            <a:avLst/>
          </a:prstGeom>
          <a:noFill/>
        </p:spPr>
        <p:txBody>
          <a:bodyPr wrap="square" rtlCol="0">
            <a:spAutoFit/>
          </a:bodyPr>
          <a:lstStyle/>
          <a:p>
            <a:r>
              <a:rPr lang="it-IT" sz="1600" b="1" i="1" dirty="0">
                <a:solidFill>
                  <a:srgbClr val="0070C0"/>
                </a:solidFill>
                <a:latin typeface="Ebrima" panose="02000000000000000000" pitchFamily="2" charset="0"/>
                <a:ea typeface="Ebrima" panose="02000000000000000000" pitchFamily="2" charset="0"/>
                <a:cs typeface="Ebrima" panose="02000000000000000000" pitchFamily="2" charset="0"/>
              </a:rPr>
              <a:t>PIANO</a:t>
            </a:r>
            <a:r>
              <a:rPr lang="it-IT" sz="2400" b="1" dirty="0"/>
              <a:t> </a:t>
            </a:r>
            <a:r>
              <a:rPr lang="it-IT" sz="1600" b="1" i="1" dirty="0">
                <a:solidFill>
                  <a:srgbClr val="0070C0"/>
                </a:solidFill>
                <a:latin typeface="Ebrima" panose="02000000000000000000" pitchFamily="2" charset="0"/>
                <a:ea typeface="Ebrima" panose="02000000000000000000" pitchFamily="2" charset="0"/>
                <a:cs typeface="Ebrima" panose="02000000000000000000" pitchFamily="2" charset="0"/>
              </a:rPr>
              <a:t>QUALITA’</a:t>
            </a:r>
            <a:endParaRPr lang="it-IT" sz="2400" b="1" dirty="0"/>
          </a:p>
        </p:txBody>
      </p:sp>
    </p:spTree>
    <p:extLst>
      <p:ext uri="{BB962C8B-B14F-4D97-AF65-F5344CB8AC3E}">
        <p14:creationId xmlns:p14="http://schemas.microsoft.com/office/powerpoint/2010/main" val="436052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63769" y="328737"/>
            <a:ext cx="11553092" cy="646331"/>
          </a:xfrm>
          <a:prstGeom prst="rect">
            <a:avLst/>
          </a:prstGeom>
          <a:noFill/>
        </p:spPr>
        <p:txBody>
          <a:bodyPr wrap="square" rtlCol="0">
            <a:spAutoFit/>
          </a:bodyPr>
          <a:lstStyle/>
          <a:p>
            <a:pPr algn="just"/>
            <a:endParaRPr lang="it-IT" sz="1200" dirty="0">
              <a:latin typeface="Ebrima" panose="02000000000000000000" pitchFamily="2" charset="0"/>
              <a:ea typeface="Ebrima" panose="02000000000000000000" pitchFamily="2" charset="0"/>
              <a:cs typeface="Ebrima" panose="02000000000000000000" pitchFamily="2" charset="0"/>
            </a:endParaRPr>
          </a:p>
          <a:p>
            <a:pPr algn="just"/>
            <a:endParaRPr lang="it-IT" sz="1200" dirty="0">
              <a:latin typeface="Ebrima" panose="02000000000000000000" pitchFamily="2" charset="0"/>
              <a:ea typeface="Ebrima" panose="02000000000000000000" pitchFamily="2" charset="0"/>
              <a:cs typeface="Ebrima" panose="02000000000000000000" pitchFamily="2" charset="0"/>
            </a:endParaRPr>
          </a:p>
          <a:p>
            <a:pPr algn="just"/>
            <a:endParaRPr lang="it-IT" sz="1200" dirty="0">
              <a:latin typeface="Ebrima" panose="02000000000000000000" pitchFamily="2" charset="0"/>
              <a:ea typeface="Ebrima" panose="02000000000000000000" pitchFamily="2" charset="0"/>
              <a:cs typeface="Ebrima" panose="02000000000000000000" pitchFamily="2" charset="0"/>
            </a:endParaRPr>
          </a:p>
        </p:txBody>
      </p:sp>
      <p:sp>
        <p:nvSpPr>
          <p:cNvPr id="2" name="Segnaposto numero diapositiva 1"/>
          <p:cNvSpPr>
            <a:spLocks noGrp="1"/>
          </p:cNvSpPr>
          <p:nvPr>
            <p:ph type="sldNum" sz="quarter" idx="12"/>
          </p:nvPr>
        </p:nvSpPr>
        <p:spPr/>
        <p:txBody>
          <a:bodyPr/>
          <a:lstStyle/>
          <a:p>
            <a:fld id="{4FAB73BC-B049-4115-A692-8D63A059BFB8}" type="slidenum">
              <a:rPr lang="en-US" smtClean="0"/>
              <a:pPr/>
              <a:t>15</a:t>
            </a:fld>
            <a:endParaRPr lang="en-US" dirty="0"/>
          </a:p>
        </p:txBody>
      </p:sp>
      <p:graphicFrame>
        <p:nvGraphicFramePr>
          <p:cNvPr id="4" name="Tabella 3"/>
          <p:cNvGraphicFramePr>
            <a:graphicFrameLocks noGrp="1"/>
          </p:cNvGraphicFramePr>
          <p:nvPr>
            <p:extLst>
              <p:ext uri="{D42A27DB-BD31-4B8C-83A1-F6EECF244321}">
                <p14:modId xmlns:p14="http://schemas.microsoft.com/office/powerpoint/2010/main" val="3487405679"/>
              </p:ext>
            </p:extLst>
          </p:nvPr>
        </p:nvGraphicFramePr>
        <p:xfrm>
          <a:off x="331694" y="321572"/>
          <a:ext cx="11425773" cy="6280600"/>
        </p:xfrm>
        <a:graphic>
          <a:graphicData uri="http://schemas.openxmlformats.org/drawingml/2006/table">
            <a:tbl>
              <a:tblPr firstRow="1" bandRow="1">
                <a:tableStyleId>{5C22544A-7EE6-4342-B048-85BDC9FD1C3A}</a:tableStyleId>
              </a:tblPr>
              <a:tblGrid>
                <a:gridCol w="2053533">
                  <a:extLst>
                    <a:ext uri="{9D8B030D-6E8A-4147-A177-3AD203B41FA5}">
                      <a16:colId xmlns:a16="http://schemas.microsoft.com/office/drawing/2014/main" val="1169473135"/>
                    </a:ext>
                  </a:extLst>
                </a:gridCol>
                <a:gridCol w="2146040">
                  <a:extLst>
                    <a:ext uri="{9D8B030D-6E8A-4147-A177-3AD203B41FA5}">
                      <a16:colId xmlns:a16="http://schemas.microsoft.com/office/drawing/2014/main" val="1824585622"/>
                    </a:ext>
                  </a:extLst>
                </a:gridCol>
                <a:gridCol w="3222472">
                  <a:extLst>
                    <a:ext uri="{9D8B030D-6E8A-4147-A177-3AD203B41FA5}">
                      <a16:colId xmlns:a16="http://schemas.microsoft.com/office/drawing/2014/main" val="3528030749"/>
                    </a:ext>
                  </a:extLst>
                </a:gridCol>
                <a:gridCol w="4003728">
                  <a:extLst>
                    <a:ext uri="{9D8B030D-6E8A-4147-A177-3AD203B41FA5}">
                      <a16:colId xmlns:a16="http://schemas.microsoft.com/office/drawing/2014/main" val="1635950808"/>
                    </a:ext>
                  </a:extLst>
                </a:gridCol>
              </a:tblGrid>
              <a:tr h="343169">
                <a:tc>
                  <a:txBody>
                    <a:bodyPr/>
                    <a:lstStyle/>
                    <a:p>
                      <a:r>
                        <a:rPr lang="it-IT" sz="1200" dirty="0">
                          <a:latin typeface="Ebrima" panose="02000000000000000000" pitchFamily="2" charset="0"/>
                          <a:ea typeface="Ebrima" panose="02000000000000000000" pitchFamily="2" charset="0"/>
                          <a:cs typeface="Ebrima" panose="02000000000000000000" pitchFamily="2" charset="0"/>
                        </a:rPr>
                        <a:t>DIMENSIONE</a:t>
                      </a:r>
                    </a:p>
                  </a:txBody>
                  <a:tcPr/>
                </a:tc>
                <a:tc>
                  <a:txBody>
                    <a:bodyPr/>
                    <a:lstStyle/>
                    <a:p>
                      <a:r>
                        <a:rPr lang="it-IT" sz="1200" dirty="0">
                          <a:latin typeface="Ebrima" panose="02000000000000000000" pitchFamily="2" charset="0"/>
                          <a:ea typeface="Ebrima" panose="02000000000000000000" pitchFamily="2" charset="0"/>
                          <a:cs typeface="Ebrima" panose="02000000000000000000" pitchFamily="2" charset="0"/>
                        </a:rPr>
                        <a:t>FATTORI DI QUALITA’</a:t>
                      </a:r>
                    </a:p>
                  </a:txBody>
                  <a:tcPr/>
                </a:tc>
                <a:tc>
                  <a:txBody>
                    <a:bodyPr/>
                    <a:lstStyle/>
                    <a:p>
                      <a:r>
                        <a:rPr lang="it-IT" sz="1200" dirty="0">
                          <a:latin typeface="Ebrima" panose="02000000000000000000" pitchFamily="2" charset="0"/>
                          <a:ea typeface="Ebrima" panose="02000000000000000000" pitchFamily="2" charset="0"/>
                          <a:cs typeface="Ebrima" panose="02000000000000000000" pitchFamily="2" charset="0"/>
                        </a:rPr>
                        <a:t>INDICATORI</a:t>
                      </a:r>
                    </a:p>
                  </a:txBody>
                  <a:tcPr/>
                </a:tc>
                <a:tc>
                  <a:txBody>
                    <a:bodyPr/>
                    <a:lstStyle/>
                    <a:p>
                      <a:r>
                        <a:rPr lang="it-IT" sz="1200" dirty="0">
                          <a:latin typeface="Ebrima" panose="02000000000000000000" pitchFamily="2" charset="0"/>
                          <a:ea typeface="Ebrima" panose="02000000000000000000" pitchFamily="2" charset="0"/>
                          <a:cs typeface="Ebrima" panose="02000000000000000000" pitchFamily="2" charset="0"/>
                        </a:rPr>
                        <a:t>STANDARD</a:t>
                      </a:r>
                    </a:p>
                  </a:txBody>
                  <a:tcPr/>
                </a:tc>
                <a:extLst>
                  <a:ext uri="{0D108BD9-81ED-4DB2-BD59-A6C34878D82A}">
                    <a16:rowId xmlns:a16="http://schemas.microsoft.com/office/drawing/2014/main" val="2728223401"/>
                  </a:ext>
                </a:extLst>
              </a:tr>
              <a:tr h="1140826">
                <a:tc>
                  <a:txBody>
                    <a:bodyPr/>
                    <a:lstStyle/>
                    <a:p>
                      <a:pPr algn="ctr">
                        <a:spcAft>
                          <a:spcPts val="0"/>
                        </a:spcAft>
                      </a:pPr>
                      <a:r>
                        <a:rPr lang="it-IT" sz="900" b="1"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it-IT" sz="900" b="1"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it-IT" sz="900" b="1"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SERVIZIO DI</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gn="ctr">
                        <a:spcBef>
                          <a:spcPts val="70"/>
                        </a:spcBef>
                        <a:spcAft>
                          <a:spcPts val="0"/>
                        </a:spcAft>
                      </a:pPr>
                      <a:r>
                        <a:rPr lang="it-IT" sz="900" b="1"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PULIZIA</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it-IT" sz="900" b="1"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2540" algn="ctr">
                        <a:spcAft>
                          <a:spcPts val="0"/>
                        </a:spcAft>
                      </a:pPr>
                      <a:r>
                        <a:rPr lang="it-IT" sz="900" b="1"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IGIENE AMBIENTALE</a:t>
                      </a:r>
                    </a:p>
                    <a:p>
                      <a:pPr marL="2540" algn="ctr">
                        <a:spcAft>
                          <a:spcPts val="0"/>
                        </a:spcAft>
                      </a:pPr>
                      <a:endParaRPr lang="it-IT" sz="900" b="1"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endParaRPr>
                    </a:p>
                    <a:p>
                      <a:pPr marL="2540" algn="ctr">
                        <a:spcAft>
                          <a:spcPts val="0"/>
                        </a:spcAft>
                      </a:pPr>
                      <a:r>
                        <a:rPr lang="it-IT" sz="900" b="1"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FORNITURA MATERIALI DI CONSUMO</a:t>
                      </a:r>
                    </a:p>
                  </a:txBody>
                  <a:tcPr anchor="ctr"/>
                </a:tc>
                <a:tc>
                  <a:txBody>
                    <a:bodyPr/>
                    <a:lstStyle/>
                    <a:p>
                      <a:pPr marL="171450" marR="83820" lvl="0" indent="-171450" algn="just">
                        <a:lnSpc>
                          <a:spcPct val="106000"/>
                        </a:lnSpc>
                        <a:spcAft>
                          <a:spcPts val="0"/>
                        </a:spcAft>
                        <a:buClr>
                          <a:srgbClr val="001F5F"/>
                        </a:buClr>
                        <a:buSzPts val="700"/>
                        <a:buFont typeface="Arial" panose="020B0604020202020204" pitchFamily="34" charset="0"/>
                        <a:buChar char="•"/>
                        <a:tabLst>
                          <a:tab pos="96520" algn="l"/>
                          <a:tab pos="1254125" algn="l"/>
                        </a:tabLst>
                      </a:pPr>
                      <a:r>
                        <a:rPr lang="it-IT" sz="9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PROGRAMMAZIONE</a:t>
                      </a:r>
                      <a:r>
                        <a:rPr lang="it-IT" sz="900" spc="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	</a:t>
                      </a:r>
                      <a:r>
                        <a:rPr lang="it-IT" sz="900" spc="-2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DEGLI</a:t>
                      </a:r>
                      <a:r>
                        <a:rPr lang="it-IT" sz="900" spc="20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 </a:t>
                      </a:r>
                      <a:r>
                        <a:rPr lang="it-IT" sz="900" spc="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INTERVENTI DI PULIZIA</a:t>
                      </a:r>
                      <a:endParaRPr lang="it-IT" sz="900" spc="0" dirty="0">
                        <a:effectLst/>
                        <a:latin typeface="Calibri" panose="020F0502020204030204" pitchFamily="34" charset="0"/>
                        <a:ea typeface="Calibri" panose="020F0502020204030204" pitchFamily="34" charset="0"/>
                        <a:cs typeface="Times New Roman" panose="02020603050405020304" pitchFamily="18" charset="0"/>
                      </a:endParaRPr>
                    </a:p>
                    <a:p>
                      <a:pPr marL="171450" marR="83820" lvl="0" indent="-171450" algn="just">
                        <a:lnSpc>
                          <a:spcPct val="107000"/>
                        </a:lnSpc>
                        <a:spcBef>
                          <a:spcPts val="10"/>
                        </a:spcBef>
                        <a:spcAft>
                          <a:spcPts val="0"/>
                        </a:spcAft>
                        <a:buClr>
                          <a:srgbClr val="001F5F"/>
                        </a:buClr>
                        <a:buSzPts val="700"/>
                        <a:buFont typeface="Arial" panose="020B0604020202020204" pitchFamily="34" charset="0"/>
                        <a:buChar char="•"/>
                        <a:tabLst>
                          <a:tab pos="96520" algn="l"/>
                        </a:tabLst>
                      </a:pPr>
                      <a:r>
                        <a:rPr lang="it-IT" sz="900" spc="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UTILIZZO DI PRODOTTI PREVISTI</a:t>
                      </a:r>
                      <a:r>
                        <a:rPr lang="it-IT" sz="900" spc="20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 </a:t>
                      </a:r>
                      <a:r>
                        <a:rPr lang="it-IT" sz="900" spc="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DALLA NORMATIVA VIGENTE (HACCP,</a:t>
                      </a:r>
                      <a:r>
                        <a:rPr lang="it-IT" sz="900" spc="20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 </a:t>
                      </a:r>
                      <a:r>
                        <a:rPr lang="it-IT" sz="900" spc="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CAM E ATS)</a:t>
                      </a:r>
                      <a:endParaRPr lang="it-IT" sz="900" spc="0" dirty="0">
                        <a:effectLst/>
                        <a:latin typeface="Calibri" panose="020F0502020204030204" pitchFamily="34" charset="0"/>
                        <a:ea typeface="Calibri" panose="020F0502020204030204" pitchFamily="34" charset="0"/>
                        <a:cs typeface="Times New Roman" panose="02020603050405020304" pitchFamily="18" charset="0"/>
                      </a:endParaRPr>
                    </a:p>
                    <a:p>
                      <a:pPr marL="171450" marR="107315" lvl="0" indent="-171450" algn="just">
                        <a:lnSpc>
                          <a:spcPct val="107000"/>
                        </a:lnSpc>
                        <a:spcAft>
                          <a:spcPts val="0"/>
                        </a:spcAft>
                        <a:buClr>
                          <a:srgbClr val="001F5F"/>
                        </a:buClr>
                        <a:buSzPts val="700"/>
                        <a:buFont typeface="Arial" panose="020B0604020202020204" pitchFamily="34" charset="0"/>
                        <a:buChar char="•"/>
                        <a:tabLst>
                          <a:tab pos="96520" algn="l"/>
                        </a:tabLst>
                      </a:pPr>
                      <a:r>
                        <a:rPr lang="it-IT" sz="900" spc="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DISPONIBILITÀ</a:t>
                      </a:r>
                      <a:r>
                        <a:rPr lang="it-IT" sz="900" spc="-4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 </a:t>
                      </a:r>
                      <a:r>
                        <a:rPr lang="it-IT" sz="900" spc="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MATERIALE</a:t>
                      </a:r>
                      <a:r>
                        <a:rPr lang="it-IT" sz="900" spc="-4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 </a:t>
                      </a:r>
                      <a:r>
                        <a:rPr lang="it-IT" sz="900" spc="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IGIENICO/</a:t>
                      </a:r>
                      <a:r>
                        <a:rPr lang="it-IT" sz="900" spc="20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 </a:t>
                      </a:r>
                      <a:r>
                        <a:rPr lang="it-IT" sz="9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SANITARIO</a:t>
                      </a:r>
                      <a:endParaRPr lang="it-IT" sz="900" spc="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50"/>
                        </a:spcBef>
                        <a:spcAft>
                          <a:spcPts val="0"/>
                        </a:spcAft>
                        <a:buFont typeface="Arial" panose="020B0604020202020204" pitchFamily="34" charset="0"/>
                        <a:buNone/>
                      </a:pP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171450" marR="82550" lvl="0" indent="-171450" algn="l" defTabSz="914400" rtl="0" eaLnBrk="1" latinLnBrk="0" hangingPunct="1">
                        <a:lnSpc>
                          <a:spcPct val="106000"/>
                        </a:lnSpc>
                        <a:spcAft>
                          <a:spcPts val="0"/>
                        </a:spcAft>
                        <a:buClr>
                          <a:srgbClr val="001F5F"/>
                        </a:buClr>
                        <a:buSzPts val="700"/>
                        <a:buFont typeface="Arial" panose="020B0604020202020204" pitchFamily="34" charset="0"/>
                        <a:buChar char="•"/>
                        <a:tabLst>
                          <a:tab pos="98425" algn="l"/>
                        </a:tabLst>
                      </a:pPr>
                      <a:r>
                        <a:rPr lang="it-IT" sz="900" kern="1200" spc="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Rispetto della programmazione degli interventi di pulizia, prevista nel "Mansionario del personale ausiliario" ed il “Protocollo di Pulizia e sanificazione”</a:t>
                      </a:r>
                    </a:p>
                    <a:p>
                      <a:pPr marL="171450" lvl="0" indent="-171450" algn="l" defTabSz="914400" rtl="0" eaLnBrk="1" latinLnBrk="0" hangingPunct="1">
                        <a:spcBef>
                          <a:spcPts val="10"/>
                        </a:spcBef>
                        <a:spcAft>
                          <a:spcPts val="0"/>
                        </a:spcAft>
                        <a:buClr>
                          <a:srgbClr val="001F5F"/>
                        </a:buClr>
                        <a:buSzPts val="700"/>
                        <a:buFont typeface="Arial" panose="020B0604020202020204" pitchFamily="34" charset="0"/>
                        <a:buChar char="•"/>
                        <a:tabLst>
                          <a:tab pos="98425" algn="l"/>
                        </a:tabLst>
                      </a:pPr>
                      <a:r>
                        <a:rPr lang="it-IT" sz="900" kern="1200" spc="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Conformità alla normativa vigente</a:t>
                      </a:r>
                    </a:p>
                    <a:p>
                      <a:pPr marL="171450" lvl="0" indent="-171450" algn="l" defTabSz="914400" rtl="0" eaLnBrk="1" latinLnBrk="0" hangingPunct="1">
                        <a:spcBef>
                          <a:spcPts val="70"/>
                        </a:spcBef>
                        <a:spcAft>
                          <a:spcPts val="0"/>
                        </a:spcAft>
                        <a:buClr>
                          <a:srgbClr val="001F5F"/>
                        </a:buClr>
                        <a:buSzPts val="700"/>
                        <a:buFont typeface="Arial" panose="020B0604020202020204" pitchFamily="34" charset="0"/>
                        <a:buChar char="•"/>
                        <a:tabLst>
                          <a:tab pos="98425" algn="l"/>
                        </a:tabLst>
                      </a:pPr>
                      <a:r>
                        <a:rPr lang="it-IT" sz="900" kern="1200" spc="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Conformità ai CAM</a:t>
                      </a:r>
                    </a:p>
                    <a:p>
                      <a:pPr marL="171450" marR="85090" lvl="0" indent="-171450" algn="l" defTabSz="914400" rtl="0" eaLnBrk="1" latinLnBrk="0" hangingPunct="1">
                        <a:lnSpc>
                          <a:spcPts val="900"/>
                        </a:lnSpc>
                        <a:spcAft>
                          <a:spcPts val="0"/>
                        </a:spcAft>
                        <a:buClr>
                          <a:srgbClr val="001F5F"/>
                        </a:buClr>
                        <a:buSzPts val="700"/>
                        <a:buFont typeface="Arial" panose="020B0604020202020204" pitchFamily="34" charset="0"/>
                        <a:buChar char="•"/>
                        <a:tabLst>
                          <a:tab pos="98425" algn="l"/>
                        </a:tabLst>
                      </a:pPr>
                      <a:r>
                        <a:rPr lang="it-IT" sz="900" kern="1200" spc="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Il nido fornisce tutti i materiali necessari nell'arco della giornata e la biancheria per il pranzo ed il sonno (veline, carta igienica, tovaglioli monouso, accessori per il cambio…)</a:t>
                      </a:r>
                    </a:p>
                  </a:txBody>
                  <a:tcPr anchor="ctr"/>
                </a:tc>
                <a:extLst>
                  <a:ext uri="{0D108BD9-81ED-4DB2-BD59-A6C34878D82A}">
                    <a16:rowId xmlns:a16="http://schemas.microsoft.com/office/drawing/2014/main" val="3141338712"/>
                  </a:ext>
                </a:extLst>
              </a:tr>
              <a:tr h="1401910">
                <a:tc>
                  <a:txBody>
                    <a:bodyPr/>
                    <a:lstStyle/>
                    <a:p>
                      <a:pPr algn="ctr">
                        <a:spcAft>
                          <a:spcPts val="0"/>
                        </a:spcAft>
                      </a:pPr>
                      <a:r>
                        <a:rPr lang="it-IT" sz="900" b="1"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 </a:t>
                      </a:r>
                    </a:p>
                    <a:p>
                      <a:pPr marL="183515" indent="-24765" algn="ctr">
                        <a:lnSpc>
                          <a:spcPct val="107000"/>
                        </a:lnSpc>
                        <a:spcAft>
                          <a:spcPts val="0"/>
                        </a:spcAft>
                      </a:pPr>
                      <a:r>
                        <a:rPr lang="it-IT" sz="900" b="1"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IGIENE PERSONALE</a:t>
                      </a:r>
                    </a:p>
                  </a:txBody>
                  <a:tcPr anchor="ctr"/>
                </a:tc>
                <a:tc>
                  <a:txBody>
                    <a:bodyPr/>
                    <a:lstStyle/>
                    <a:p>
                      <a:pPr>
                        <a:spcAft>
                          <a:spcPts val="0"/>
                        </a:spcAft>
                      </a:pPr>
                      <a:r>
                        <a:rPr lang="it-IT" sz="900" b="1"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it-IT" sz="900" b="1"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it-IT" sz="900" b="1"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 </a:t>
                      </a:r>
                    </a:p>
                    <a:p>
                      <a:pPr marL="139700" marR="135890" algn="ctr">
                        <a:lnSpc>
                          <a:spcPct val="107000"/>
                        </a:lnSpc>
                        <a:spcAft>
                          <a:spcPts val="0"/>
                        </a:spcAft>
                      </a:pPr>
                      <a:r>
                        <a:rPr lang="it-IT" sz="900" b="1"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IGIENE PERSONALE DEI</a:t>
                      </a:r>
                    </a:p>
                    <a:p>
                      <a:pPr marL="139700" marR="135890" algn="ctr">
                        <a:lnSpc>
                          <a:spcPct val="107000"/>
                        </a:lnSpc>
                        <a:spcAft>
                          <a:spcPts val="0"/>
                        </a:spcAft>
                      </a:pPr>
                      <a:r>
                        <a:rPr lang="it-IT" sz="900" b="1"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BAMBINI/E</a:t>
                      </a:r>
                    </a:p>
                    <a:p>
                      <a:pPr marL="139700" marR="135890" algn="ctr">
                        <a:lnSpc>
                          <a:spcPct val="107000"/>
                        </a:lnSpc>
                        <a:spcAft>
                          <a:spcPts val="0"/>
                        </a:spcAft>
                      </a:pPr>
                      <a:endParaRPr lang="it-IT" sz="900" b="1"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endParaRPr>
                    </a:p>
                    <a:p>
                      <a:pPr marL="139700" marR="135890" algn="ctr">
                        <a:lnSpc>
                          <a:spcPct val="107000"/>
                        </a:lnSpc>
                        <a:spcAft>
                          <a:spcPts val="0"/>
                        </a:spcAft>
                      </a:pPr>
                      <a:r>
                        <a:rPr lang="it-IT" sz="900" b="1"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IGIENE PERSONALE DEGLI OPERATORI FORNITURA DPI</a:t>
                      </a:r>
                    </a:p>
                  </a:txBody>
                  <a:tcPr anchor="ctr"/>
                </a:tc>
                <a:tc>
                  <a:txBody>
                    <a:bodyPr/>
                    <a:lstStyle/>
                    <a:p>
                      <a:pPr marL="171450" marR="81280" lvl="0" indent="-171450" algn="l">
                        <a:lnSpc>
                          <a:spcPct val="107000"/>
                        </a:lnSpc>
                        <a:spcAft>
                          <a:spcPts val="0"/>
                        </a:spcAft>
                        <a:buSzPts val="700"/>
                        <a:buFont typeface="Arial" panose="020B0604020202020204" pitchFamily="34" charset="0"/>
                        <a:buChar char="•"/>
                        <a:tabLst>
                          <a:tab pos="99695" algn="l"/>
                        </a:tabLst>
                      </a:pPr>
                      <a:r>
                        <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PANTOFOLE / SCARPE / CALZINE ANTISCIVOLO</a:t>
                      </a:r>
                    </a:p>
                    <a:p>
                      <a:pPr marL="171450" marR="81280" lvl="0" indent="-171450" algn="l">
                        <a:lnSpc>
                          <a:spcPct val="107000"/>
                        </a:lnSpc>
                        <a:spcAft>
                          <a:spcPts val="0"/>
                        </a:spcAft>
                        <a:buSzPts val="700"/>
                        <a:buFont typeface="Arial" panose="020B0604020202020204" pitchFamily="34" charset="0"/>
                        <a:buChar char="•"/>
                        <a:tabLst>
                          <a:tab pos="99695" algn="l"/>
                        </a:tabLst>
                      </a:pPr>
                      <a:r>
                        <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LAVAGGIO MANI E VISO</a:t>
                      </a:r>
                    </a:p>
                    <a:p>
                      <a:pPr marL="171450" marR="81280" lvl="0" indent="-171450" algn="l">
                        <a:lnSpc>
                          <a:spcPct val="107000"/>
                        </a:lnSpc>
                        <a:spcAft>
                          <a:spcPts val="0"/>
                        </a:spcAft>
                        <a:buSzPts val="700"/>
                        <a:buFont typeface="Arial" panose="020B0604020202020204" pitchFamily="34" charset="0"/>
                        <a:buChar char="•"/>
                        <a:tabLst>
                          <a:tab pos="99695" algn="l"/>
                        </a:tabLst>
                      </a:pPr>
                      <a:r>
                        <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CAMBIO PANNOLINI</a:t>
                      </a:r>
                    </a:p>
                    <a:p>
                      <a:pPr marL="171450" marR="81280" lvl="0" indent="-171450" algn="l">
                        <a:lnSpc>
                          <a:spcPct val="107000"/>
                        </a:lnSpc>
                        <a:spcAft>
                          <a:spcPts val="0"/>
                        </a:spcAft>
                        <a:buSzPts val="700"/>
                        <a:buFont typeface="Arial" panose="020B0604020202020204" pitchFamily="34" charset="0"/>
                        <a:buChar char="•"/>
                        <a:tabLst>
                          <a:tab pos="99695" algn="l"/>
                        </a:tabLst>
                      </a:pPr>
                      <a:r>
                        <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PRODOTTI PER LA CURA DEL BAMBINO</a:t>
                      </a:r>
                    </a:p>
                    <a:p>
                      <a:pPr marL="171450" marR="81280" lvl="0" indent="-171450" algn="l">
                        <a:lnSpc>
                          <a:spcPct val="107000"/>
                        </a:lnSpc>
                        <a:spcAft>
                          <a:spcPts val="0"/>
                        </a:spcAft>
                        <a:buSzPts val="700"/>
                        <a:buFont typeface="Arial" panose="020B0604020202020204" pitchFamily="34" charset="0"/>
                        <a:buChar char="•"/>
                        <a:tabLst>
                          <a:tab pos="99695" algn="l"/>
                        </a:tabLst>
                      </a:pPr>
                      <a:endPar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81280" lvl="0" indent="-171450" algn="l">
                        <a:lnSpc>
                          <a:spcPct val="107000"/>
                        </a:lnSpc>
                        <a:spcAft>
                          <a:spcPts val="0"/>
                        </a:spcAft>
                        <a:buSzPts val="700"/>
                        <a:buFont typeface="Arial" panose="020B0604020202020204" pitchFamily="34" charset="0"/>
                        <a:buChar char="•"/>
                        <a:tabLst>
                          <a:tab pos="99695" algn="l"/>
                        </a:tabLst>
                      </a:pPr>
                      <a:r>
                        <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INDUMENTI DEDICATI AL NIDO</a:t>
                      </a:r>
                    </a:p>
                    <a:p>
                      <a:pPr marL="171450" marR="81280" lvl="0" indent="-171450" algn="l">
                        <a:lnSpc>
                          <a:spcPct val="107000"/>
                        </a:lnSpc>
                        <a:spcAft>
                          <a:spcPts val="0"/>
                        </a:spcAft>
                        <a:buSzPts val="700"/>
                        <a:buFont typeface="Arial" panose="020B0604020202020204" pitchFamily="34" charset="0"/>
                        <a:buChar char="•"/>
                        <a:tabLst>
                          <a:tab pos="99695" algn="l"/>
                        </a:tabLst>
                      </a:pPr>
                      <a:r>
                        <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CALZATURE DEDICATE AL NIDO</a:t>
                      </a:r>
                    </a:p>
                    <a:p>
                      <a:pPr marL="171450" marR="81280" lvl="0" indent="-171450" algn="l">
                        <a:lnSpc>
                          <a:spcPct val="107000"/>
                        </a:lnSpc>
                        <a:spcAft>
                          <a:spcPts val="0"/>
                        </a:spcAft>
                        <a:buSzPts val="700"/>
                        <a:buFont typeface="Arial" panose="020B0604020202020204" pitchFamily="34" charset="0"/>
                        <a:buChar char="•"/>
                        <a:tabLst>
                          <a:tab pos="99695" algn="l"/>
                        </a:tabLst>
                      </a:pPr>
                      <a:r>
                        <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UTILIZZO DEI DPI (guanti, visiere, camici)</a:t>
                      </a:r>
                    </a:p>
                  </a:txBody>
                  <a:tcPr anchor="ctr"/>
                </a:tc>
                <a:tc>
                  <a:txBody>
                    <a:bodyPr/>
                    <a:lstStyle/>
                    <a:p>
                      <a:pPr marL="171450" lvl="0" indent="-171450">
                        <a:spcAft>
                          <a:spcPts val="0"/>
                        </a:spcAft>
                        <a:buSzPts val="700"/>
                        <a:buFont typeface="Arial" panose="020B0604020202020204" pitchFamily="34" charset="0"/>
                        <a:buChar char="•"/>
                        <a:tabLst>
                          <a:tab pos="98425" algn="l"/>
                        </a:tabLst>
                      </a:pP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Cambio scarpe giornaliere all'ingresso</a:t>
                      </a:r>
                    </a:p>
                    <a:p>
                      <a:pPr marL="171450" lvl="0" indent="-171450">
                        <a:spcAft>
                          <a:spcPts val="0"/>
                        </a:spcAft>
                        <a:buSzPts val="700"/>
                        <a:buFont typeface="Arial" panose="020B0604020202020204" pitchFamily="34" charset="0"/>
                        <a:buChar char="•"/>
                        <a:tabLst>
                          <a:tab pos="98425" algn="l"/>
                        </a:tabLst>
                      </a:pP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Prima e dopo i pasti e al bisogno</a:t>
                      </a:r>
                    </a:p>
                    <a:p>
                      <a:pPr marL="171450" lvl="0" indent="-171450">
                        <a:spcAft>
                          <a:spcPts val="0"/>
                        </a:spcAft>
                        <a:buSzPts val="700"/>
                        <a:buFont typeface="Arial" panose="020B0604020202020204" pitchFamily="34" charset="0"/>
                        <a:buChar char="•"/>
                        <a:tabLst>
                          <a:tab pos="98425" algn="l"/>
                        </a:tabLst>
                      </a:pP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Prima dei pasti/merende e al bisogno</a:t>
                      </a:r>
                    </a:p>
                    <a:p>
                      <a:pPr marL="171450" lvl="0" indent="-171450">
                        <a:spcAft>
                          <a:spcPts val="0"/>
                        </a:spcAft>
                        <a:buSzPts val="700"/>
                        <a:buFont typeface="Arial" panose="020B0604020202020204" pitchFamily="34" charset="0"/>
                        <a:buChar char="•"/>
                        <a:tabLst>
                          <a:tab pos="98425" algn="l"/>
                        </a:tabLst>
                      </a:pP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Il nido fornisce:  soluzione fisiologica; pasta protettiva; crema idratante; carta assorbente monouso; manopoline e teli monouso.</a:t>
                      </a:r>
                    </a:p>
                    <a:p>
                      <a:pPr marL="171450" lvl="0" indent="-171450">
                        <a:spcAft>
                          <a:spcPts val="0"/>
                        </a:spcAft>
                        <a:buSzPts val="700"/>
                        <a:buFont typeface="Arial" panose="020B0604020202020204" pitchFamily="34" charset="0"/>
                        <a:buChar char="•"/>
                        <a:tabLst>
                          <a:tab pos="98425" algn="l"/>
                        </a:tabLst>
                      </a:pPr>
                      <a:endPar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171450" lvl="0" indent="-171450">
                        <a:spcAft>
                          <a:spcPts val="0"/>
                        </a:spcAft>
                        <a:buSzPts val="700"/>
                        <a:buFont typeface="Arial" panose="020B0604020202020204" pitchFamily="34" charset="0"/>
                        <a:buChar char="•"/>
                        <a:tabLst>
                          <a:tab pos="98425" algn="l"/>
                        </a:tabLst>
                      </a:pP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Cambio di abbigliamento ad inizio turno ed ad ogni cambio sezione</a:t>
                      </a:r>
                    </a:p>
                    <a:p>
                      <a:pPr marL="171450" lvl="0" indent="-171450">
                        <a:spcAft>
                          <a:spcPts val="0"/>
                        </a:spcAft>
                        <a:buSzPts val="700"/>
                        <a:buFont typeface="Arial" panose="020B0604020202020204" pitchFamily="34" charset="0"/>
                        <a:buChar char="•"/>
                        <a:tabLst>
                          <a:tab pos="98425" algn="l"/>
                        </a:tabLst>
                      </a:pP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Cambio calzature inizio turno ed ad ogni cambio sezione</a:t>
                      </a:r>
                    </a:p>
                    <a:p>
                      <a:pPr marL="171450" lvl="0" indent="-171450">
                        <a:spcAft>
                          <a:spcPts val="0"/>
                        </a:spcAft>
                        <a:buSzPts val="700"/>
                        <a:buFont typeface="Arial" panose="020B0604020202020204" pitchFamily="34" charset="0"/>
                        <a:buChar char="•"/>
                        <a:tabLst>
                          <a:tab pos="98425" algn="l"/>
                        </a:tabLst>
                      </a:pPr>
                      <a:r>
                        <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Ogni cambio pannolino e in caso di intervento per emergenza</a:t>
                      </a:r>
                    </a:p>
                    <a:p>
                      <a:pPr marL="171450" lvl="0" indent="-171450">
                        <a:lnSpc>
                          <a:spcPts val="820"/>
                        </a:lnSpc>
                        <a:spcAft>
                          <a:spcPts val="0"/>
                        </a:spcAft>
                        <a:buSzPts val="700"/>
                        <a:buFont typeface="Arial" panose="020B0604020202020204" pitchFamily="34" charset="0"/>
                        <a:buChar char="•"/>
                        <a:tabLst>
                          <a:tab pos="98425" algn="l"/>
                        </a:tabLst>
                      </a:pPr>
                      <a:endParaRPr lang="it-IT" sz="9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755713522"/>
                  </a:ext>
                </a:extLst>
              </a:tr>
              <a:tr h="343169">
                <a:tc rowSpan="6">
                  <a:txBody>
                    <a:bodyPr/>
                    <a:lstStyle/>
                    <a:p>
                      <a:pPr algn="ctr"/>
                      <a:r>
                        <a:rPr lang="it-IT" sz="900" b="1"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PROGETTO EDUCATIVO</a:t>
                      </a:r>
                    </a:p>
                  </a:txBody>
                  <a:tcPr anchor="ctr"/>
                </a:tc>
                <a:tc rowSpan="6">
                  <a:txBody>
                    <a:bodyPr/>
                    <a:lstStyle/>
                    <a:p>
                      <a:r>
                        <a:rPr lang="it-IT" sz="900" b="1"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EFFICACIA DELL’ATTIVITA’ EDUCATIVA</a:t>
                      </a:r>
                    </a:p>
                  </a:txBody>
                  <a:tcPr anchor="ctr"/>
                </a:tc>
                <a:tc>
                  <a:txBody>
                    <a:bodyPr/>
                    <a:lstStyle/>
                    <a:p>
                      <a:pPr marL="171450" marR="80010" lvl="0" indent="-171450">
                        <a:lnSpc>
                          <a:spcPct val="107000"/>
                        </a:lnSpc>
                        <a:spcAft>
                          <a:spcPts val="0"/>
                        </a:spcAft>
                        <a:buSzPts val="700"/>
                        <a:buFont typeface="Arial" panose="020B0604020202020204" pitchFamily="34" charset="0"/>
                        <a:buChar char="•"/>
                        <a:tabLst>
                          <a:tab pos="99695" algn="l"/>
                        </a:tabLst>
                      </a:pPr>
                      <a:r>
                        <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PERSONALIZZAZIONE DEL PERCORSO DI</a:t>
                      </a:r>
                    </a:p>
                    <a:p>
                      <a:pPr marL="0" lvl="0" indent="0" algn="l">
                        <a:lnSpc>
                          <a:spcPts val="820"/>
                        </a:lnSpc>
                        <a:spcAft>
                          <a:spcPts val="0"/>
                        </a:spcAft>
                        <a:buSzPts val="700"/>
                        <a:buFont typeface="Arial" panose="020B0604020202020204" pitchFamily="34" charset="0"/>
                        <a:buNone/>
                        <a:tabLst>
                          <a:tab pos="99695" algn="l"/>
                        </a:tabLst>
                      </a:pPr>
                      <a:r>
                        <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        INSERIMENTO</a:t>
                      </a:r>
                    </a:p>
                  </a:txBody>
                  <a:tcPr anchor="ctr"/>
                </a:tc>
                <a:tc>
                  <a:txBody>
                    <a:bodyPr/>
                    <a:lstStyle/>
                    <a:p>
                      <a:pPr marL="171450" lvl="0" indent="-171450">
                        <a:lnSpc>
                          <a:spcPts val="815"/>
                        </a:lnSpc>
                        <a:spcAft>
                          <a:spcPts val="0"/>
                        </a:spcAft>
                        <a:buSzPts val="700"/>
                        <a:buFont typeface="Arial" panose="020B0604020202020204" pitchFamily="34" charset="0"/>
                        <a:buChar char="•"/>
                        <a:tabLst>
                          <a:tab pos="98425" algn="l"/>
                        </a:tabLst>
                      </a:pPr>
                      <a:r>
                        <a:rPr lang="it-IT" sz="900" kern="12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Personalizzato (proposta del modello di ambientamento 3gg) e partecipato</a:t>
                      </a:r>
                    </a:p>
                    <a:p>
                      <a:pPr marL="171450" lvl="0" indent="-171450">
                        <a:spcBef>
                          <a:spcPts val="70"/>
                        </a:spcBef>
                        <a:spcAft>
                          <a:spcPts val="0"/>
                        </a:spcAft>
                        <a:buSzPts val="700"/>
                        <a:buFont typeface="Arial" panose="020B0604020202020204" pitchFamily="34" charset="0"/>
                        <a:buChar char="•"/>
                        <a:tabLst>
                          <a:tab pos="98425" algn="l"/>
                        </a:tabLst>
                      </a:pPr>
                      <a:r>
                        <a:rPr lang="it-IT" sz="900" kern="12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Rispetto dei tempi di inserimento dei singoli minori</a:t>
                      </a:r>
                    </a:p>
                  </a:txBody>
                  <a:tcPr anchor="ctr"/>
                </a:tc>
                <a:extLst>
                  <a:ext uri="{0D108BD9-81ED-4DB2-BD59-A6C34878D82A}">
                    <a16:rowId xmlns:a16="http://schemas.microsoft.com/office/drawing/2014/main" val="1674495910"/>
                  </a:ext>
                </a:extLst>
              </a:tr>
              <a:tr h="370445">
                <a:tc vMerge="1">
                  <a:txBody>
                    <a:bodyPr/>
                    <a:lstStyle/>
                    <a:p>
                      <a:endParaRPr lang="it-IT" sz="1200" dirty="0">
                        <a:latin typeface="Ebrima" panose="02000000000000000000" pitchFamily="2" charset="0"/>
                        <a:ea typeface="Ebrima" panose="02000000000000000000" pitchFamily="2" charset="0"/>
                        <a:cs typeface="Ebrima" panose="02000000000000000000" pitchFamily="2" charset="0"/>
                      </a:endParaRPr>
                    </a:p>
                  </a:txBody>
                  <a:tcPr anchor="ctr"/>
                </a:tc>
                <a:tc vMerge="1">
                  <a:txBody>
                    <a:bodyPr/>
                    <a:lstStyle/>
                    <a:p>
                      <a:endParaRPr lang="it-IT" sz="1200" dirty="0">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marL="180340" marR="80645" indent="-171450">
                        <a:lnSpc>
                          <a:spcPct val="107000"/>
                        </a:lnSpc>
                        <a:spcAft>
                          <a:spcPts val="0"/>
                        </a:spcAft>
                        <a:buFont typeface="Arial" panose="020B0604020202020204" pitchFamily="34" charset="0"/>
                        <a:buChar char="•"/>
                        <a:tabLst>
                          <a:tab pos="709295" algn="l"/>
                          <a:tab pos="1329055" algn="l"/>
                        </a:tabLst>
                      </a:pPr>
                      <a:r>
                        <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RAPPORTO</a:t>
                      </a:r>
                      <a:r>
                        <a:rPr lang="it-IT" sz="900" kern="1200" spc="-10" baseline="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 </a:t>
                      </a:r>
                      <a:r>
                        <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NUMERICO</a:t>
                      </a:r>
                      <a:r>
                        <a:rPr lang="it-IT" sz="900" kern="1200" spc="-10" baseline="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 </a:t>
                      </a:r>
                      <a:r>
                        <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TRA PERSONALE EDUCATIVO E</a:t>
                      </a:r>
                      <a:r>
                        <a:rPr lang="it-IT" sz="900" kern="1200" spc="-10" baseline="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 </a:t>
                      </a:r>
                      <a:r>
                        <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BAMBINI</a:t>
                      </a:r>
                      <a:r>
                        <a:rPr lang="it-IT" sz="900" kern="1200" spc="-10" baseline="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 </a:t>
                      </a:r>
                      <a:r>
                        <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ISCRITTI</a:t>
                      </a:r>
                    </a:p>
                  </a:txBody>
                  <a:tcPr anchor="ctr"/>
                </a:tc>
                <a:tc>
                  <a:txBody>
                    <a:bodyPr/>
                    <a:lstStyle/>
                    <a:p>
                      <a:pPr marL="180340" indent="-171450">
                        <a:spcAft>
                          <a:spcPts val="0"/>
                        </a:spcAft>
                        <a:buFont typeface="Arial" panose="020B0604020202020204" pitchFamily="34" charset="0"/>
                        <a:buChar char="•"/>
                      </a:pPr>
                      <a:r>
                        <a:rPr lang="it-IT" sz="900" kern="12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7.30 – 17.00 conforme alla normativa vigente e nel rispetto da quanto prescritto dalla DGR 09.03.2020</a:t>
                      </a:r>
                    </a:p>
                  </a:txBody>
                  <a:tcPr anchor="ctr"/>
                </a:tc>
                <a:extLst>
                  <a:ext uri="{0D108BD9-81ED-4DB2-BD59-A6C34878D82A}">
                    <a16:rowId xmlns:a16="http://schemas.microsoft.com/office/drawing/2014/main" val="1339621670"/>
                  </a:ext>
                </a:extLst>
              </a:tr>
              <a:tr h="358014">
                <a:tc vMerge="1">
                  <a:txBody>
                    <a:bodyPr/>
                    <a:lstStyle/>
                    <a:p>
                      <a:endParaRPr lang="it-IT" sz="1200" dirty="0">
                        <a:latin typeface="Ebrima" panose="02000000000000000000" pitchFamily="2" charset="0"/>
                        <a:ea typeface="Ebrima" panose="02000000000000000000" pitchFamily="2" charset="0"/>
                        <a:cs typeface="Ebrima" panose="02000000000000000000" pitchFamily="2" charset="0"/>
                      </a:endParaRPr>
                    </a:p>
                  </a:txBody>
                  <a:tcPr anchor="ctr"/>
                </a:tc>
                <a:tc vMerge="1">
                  <a:txBody>
                    <a:bodyPr/>
                    <a:lstStyle/>
                    <a:p>
                      <a:endParaRPr lang="it-IT" sz="1200" dirty="0">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marL="180340" indent="-171450" algn="l">
                        <a:spcAft>
                          <a:spcPts val="0"/>
                        </a:spcAft>
                        <a:buFont typeface="Arial" panose="020B0604020202020204" pitchFamily="34" charset="0"/>
                        <a:buChar char="•"/>
                      </a:pPr>
                      <a:r>
                        <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PROFESSIONALITÀ DEGLI OPERATORI SOCIO-EDUCATIVI</a:t>
                      </a:r>
                    </a:p>
                  </a:txBody>
                  <a:tcPr anchor="ctr"/>
                </a:tc>
                <a:tc>
                  <a:txBody>
                    <a:bodyPr/>
                    <a:lstStyle/>
                    <a:p>
                      <a:pPr marL="180340" indent="-171450">
                        <a:spcAft>
                          <a:spcPts val="0"/>
                        </a:spcAft>
                        <a:buFont typeface="Arial" panose="020B0604020202020204" pitchFamily="34" charset="0"/>
                        <a:buChar char="•"/>
                      </a:pPr>
                      <a:r>
                        <a:rPr lang="it-IT" sz="900" kern="12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Tutte le educatrici sono in possesso di titolo di studio specifico da</a:t>
                      </a:r>
                      <a:r>
                        <a:rPr lang="it-IT" sz="900" kern="1200" spc="0" baseline="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kern="12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quanto prescritto dalla DGR</a:t>
                      </a:r>
                      <a:r>
                        <a:rPr lang="it-IT" sz="900" kern="1200" spc="0" baseline="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kern="12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09.03.2020</a:t>
                      </a:r>
                    </a:p>
                  </a:txBody>
                  <a:tcPr anchor="ctr"/>
                </a:tc>
                <a:extLst>
                  <a:ext uri="{0D108BD9-81ED-4DB2-BD59-A6C34878D82A}">
                    <a16:rowId xmlns:a16="http://schemas.microsoft.com/office/drawing/2014/main" val="400029234"/>
                  </a:ext>
                </a:extLst>
              </a:tr>
              <a:tr h="392510">
                <a:tc vMerge="1">
                  <a:txBody>
                    <a:bodyPr/>
                    <a:lstStyle/>
                    <a:p>
                      <a:endParaRPr lang="it-IT" sz="1200" dirty="0">
                        <a:latin typeface="Ebrima" panose="02000000000000000000" pitchFamily="2" charset="0"/>
                        <a:ea typeface="Ebrima" panose="02000000000000000000" pitchFamily="2" charset="0"/>
                        <a:cs typeface="Ebrima" panose="02000000000000000000" pitchFamily="2" charset="0"/>
                      </a:endParaRPr>
                    </a:p>
                  </a:txBody>
                  <a:tcPr anchor="ctr"/>
                </a:tc>
                <a:tc vMerge="1">
                  <a:txBody>
                    <a:bodyPr/>
                    <a:lstStyle/>
                    <a:p>
                      <a:endParaRPr lang="it-IT" sz="1200" dirty="0">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marL="180340" indent="-171450">
                        <a:lnSpc>
                          <a:spcPts val="845"/>
                        </a:lnSpc>
                        <a:spcAft>
                          <a:spcPts val="0"/>
                        </a:spcAft>
                        <a:buFont typeface="Arial" panose="020B0604020202020204" pitchFamily="34" charset="0"/>
                        <a:buChar char="•"/>
                        <a:tabLst>
                          <a:tab pos="666750" algn="l"/>
                          <a:tab pos="949960" algn="l"/>
                          <a:tab pos="1336675" algn="l"/>
                        </a:tabLst>
                      </a:pPr>
                      <a:r>
                        <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PRESENZA	AL</a:t>
                      </a:r>
                      <a:r>
                        <a:rPr lang="it-IT" sz="900" kern="1200" spc="-10" baseline="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 </a:t>
                      </a:r>
                      <a:r>
                        <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NIDO</a:t>
                      </a:r>
                      <a:r>
                        <a:rPr lang="it-IT" sz="900" kern="1200" spc="-10" baseline="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 </a:t>
                      </a:r>
                      <a:r>
                        <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DEL</a:t>
                      </a:r>
                      <a:r>
                        <a:rPr lang="it-IT" sz="900" kern="1200" spc="-10" baseline="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 </a:t>
                      </a:r>
                      <a:r>
                        <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COORDINATORE PEDAGOGICO</a:t>
                      </a:r>
                    </a:p>
                  </a:txBody>
                  <a:tcPr anchor="ctr"/>
                </a:tc>
                <a:tc>
                  <a:txBody>
                    <a:bodyPr/>
                    <a:lstStyle/>
                    <a:p>
                      <a:pPr marL="180340" indent="-171450">
                        <a:lnSpc>
                          <a:spcPts val="845"/>
                        </a:lnSpc>
                        <a:spcAft>
                          <a:spcPts val="0"/>
                        </a:spcAft>
                        <a:buFont typeface="Arial" panose="020B0604020202020204" pitchFamily="34" charset="0"/>
                        <a:buChar char="•"/>
                      </a:pPr>
                      <a:r>
                        <a:rPr lang="it-IT" sz="900" kern="12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Organizzazione di tutte le attività, rilevazione dell'andamento, informazioni, riferimento, sostegno</a:t>
                      </a:r>
                      <a:r>
                        <a:rPr lang="it-IT" sz="900" kern="1200" spc="0" baseline="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kern="12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supportato dal Supervisore Psicologico.</a:t>
                      </a:r>
                    </a:p>
                  </a:txBody>
                  <a:tcPr anchor="ctr"/>
                </a:tc>
                <a:extLst>
                  <a:ext uri="{0D108BD9-81ED-4DB2-BD59-A6C34878D82A}">
                    <a16:rowId xmlns:a16="http://schemas.microsoft.com/office/drawing/2014/main" val="302698796"/>
                  </a:ext>
                </a:extLst>
              </a:tr>
              <a:tr h="657726">
                <a:tc vMerge="1">
                  <a:txBody>
                    <a:bodyPr/>
                    <a:lstStyle/>
                    <a:p>
                      <a:endParaRPr lang="it-IT" sz="1200" dirty="0">
                        <a:latin typeface="Ebrima" panose="02000000000000000000" pitchFamily="2" charset="0"/>
                        <a:ea typeface="Ebrima" panose="02000000000000000000" pitchFamily="2" charset="0"/>
                        <a:cs typeface="Ebrima" panose="02000000000000000000" pitchFamily="2" charset="0"/>
                      </a:endParaRPr>
                    </a:p>
                  </a:txBody>
                  <a:tcPr anchor="ctr"/>
                </a:tc>
                <a:tc vMerge="1">
                  <a:txBody>
                    <a:bodyPr/>
                    <a:lstStyle/>
                    <a:p>
                      <a:endParaRPr lang="it-IT" sz="1200" dirty="0">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marL="180340" indent="-171450">
                        <a:lnSpc>
                          <a:spcPct val="107000"/>
                        </a:lnSpc>
                        <a:spcAft>
                          <a:spcPts val="0"/>
                        </a:spcAft>
                        <a:buFont typeface="Arial" panose="020B0604020202020204" pitchFamily="34" charset="0"/>
                        <a:buChar char="•"/>
                      </a:pPr>
                      <a:r>
                        <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FORMAZIONE E AGGIORNAMENTO CONTINUO DI TUTTO IL PERSONALE</a:t>
                      </a:r>
                    </a:p>
                  </a:txBody>
                  <a:tcPr anchor="ctr"/>
                </a:tc>
                <a:tc>
                  <a:txBody>
                    <a:bodyPr/>
                    <a:lstStyle/>
                    <a:p>
                      <a:pPr marL="180340" indent="-171450">
                        <a:lnSpc>
                          <a:spcPct val="107000"/>
                        </a:lnSpc>
                        <a:spcAft>
                          <a:spcPts val="0"/>
                        </a:spcAft>
                        <a:buFont typeface="Arial" panose="020B0604020202020204" pitchFamily="34" charset="0"/>
                        <a:buChar char="•"/>
                      </a:pPr>
                      <a:r>
                        <a:rPr lang="it-IT" sz="900" kern="12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Annualmente viene predisposto un piano formativo o di rispondente alle esigenze rilevate dall'equipe pedagogica e in generale da tutto il personale (per le educatrici sono garantite minimo 30 ore annue e</a:t>
                      </a:r>
                      <a:r>
                        <a:rPr lang="it-IT" sz="900" kern="1200" spc="0" baseline="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kern="12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per il Coordinatore 50 ore annue)</a:t>
                      </a:r>
                    </a:p>
                  </a:txBody>
                  <a:tcPr anchor="ctr"/>
                </a:tc>
                <a:extLst>
                  <a:ext uri="{0D108BD9-81ED-4DB2-BD59-A6C34878D82A}">
                    <a16:rowId xmlns:a16="http://schemas.microsoft.com/office/drawing/2014/main" val="3615895551"/>
                  </a:ext>
                </a:extLst>
              </a:tr>
              <a:tr h="1192757">
                <a:tc vMerge="1">
                  <a:txBody>
                    <a:bodyPr/>
                    <a:lstStyle/>
                    <a:p>
                      <a:endParaRPr lang="it-IT" sz="1200" dirty="0">
                        <a:latin typeface="Ebrima" panose="02000000000000000000" pitchFamily="2" charset="0"/>
                        <a:ea typeface="Ebrima" panose="02000000000000000000" pitchFamily="2" charset="0"/>
                        <a:cs typeface="Ebrima" panose="02000000000000000000" pitchFamily="2" charset="0"/>
                      </a:endParaRPr>
                    </a:p>
                  </a:txBody>
                  <a:tcPr anchor="ctr"/>
                </a:tc>
                <a:tc vMerge="1">
                  <a:txBody>
                    <a:bodyPr/>
                    <a:lstStyle/>
                    <a:p>
                      <a:endParaRPr lang="it-IT" sz="1200" dirty="0">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marL="171450" marR="80010" lvl="0" indent="-171450" algn="just">
                        <a:lnSpc>
                          <a:spcPct val="107000"/>
                        </a:lnSpc>
                        <a:spcAft>
                          <a:spcPts val="0"/>
                        </a:spcAft>
                        <a:buSzPts val="700"/>
                        <a:buFont typeface="Arial" panose="020B0604020202020204" pitchFamily="34" charset="0"/>
                        <a:buChar char="•"/>
                        <a:tabLst>
                          <a:tab pos="99695" algn="l"/>
                        </a:tabLst>
                      </a:pPr>
                      <a:r>
                        <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ELABORAZIONE DEL PROGETTO EDUCATIVO DELL'ANNO E RELATIVI MONITORAGGIO E VERIFICA</a:t>
                      </a:r>
                    </a:p>
                    <a:p>
                      <a:pPr marL="171450" marR="81280" lvl="0" indent="-171450" algn="just">
                        <a:lnSpc>
                          <a:spcPts val="900"/>
                        </a:lnSpc>
                        <a:spcBef>
                          <a:spcPts val="800"/>
                        </a:spcBef>
                        <a:spcAft>
                          <a:spcPts val="0"/>
                        </a:spcAft>
                        <a:buSzPts val="700"/>
                        <a:buFont typeface="Arial" panose="020B0604020202020204" pitchFamily="34" charset="0"/>
                        <a:buChar char="•"/>
                        <a:tabLst>
                          <a:tab pos="99695" algn="l"/>
                        </a:tabLst>
                      </a:pPr>
                      <a:r>
                        <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PROGRAMMAZIONE DIFFERENZIATA PER FASCE D'ETÀ</a:t>
                      </a:r>
                    </a:p>
                  </a:txBody>
                  <a:tcPr anchor="ctr"/>
                </a:tc>
                <a:tc>
                  <a:txBody>
                    <a:bodyPr/>
                    <a:lstStyle/>
                    <a:p>
                      <a:pPr marL="171450" marR="85725" lvl="0" indent="-171450">
                        <a:lnSpc>
                          <a:spcPct val="107000"/>
                        </a:lnSpc>
                        <a:spcAft>
                          <a:spcPts val="0"/>
                        </a:spcAft>
                        <a:buSzPts val="700"/>
                        <a:buFont typeface="Arial" panose="020B0604020202020204" pitchFamily="34" charset="0"/>
                        <a:buChar char="•"/>
                        <a:tabLst>
                          <a:tab pos="98425" algn="l"/>
                        </a:tabLst>
                      </a:pPr>
                      <a:r>
                        <a:rPr lang="it-IT" sz="900" kern="12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Verifica costante da parte dell'equipe educativa del programma educativo, l'equipe pedagogica si incontra settimanalmente</a:t>
                      </a:r>
                    </a:p>
                    <a:p>
                      <a:pPr marL="171450" marR="85725" lvl="0" indent="-171450">
                        <a:lnSpc>
                          <a:spcPct val="107000"/>
                        </a:lnSpc>
                        <a:spcAft>
                          <a:spcPts val="0"/>
                        </a:spcAft>
                        <a:buSzPts val="700"/>
                        <a:buFont typeface="Arial" panose="020B0604020202020204" pitchFamily="34" charset="0"/>
                        <a:buChar char="•"/>
                        <a:tabLst>
                          <a:tab pos="98425" algn="l"/>
                        </a:tabLst>
                      </a:pPr>
                      <a:r>
                        <a:rPr lang="it-IT" sz="900" kern="12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Presenza di un Supervisore Psicologico per supportare la programmazione, la realizzazione, il monitoraggio in itinere e la verifica delle attività</a:t>
                      </a:r>
                    </a:p>
                    <a:p>
                      <a:pPr marL="171450" lvl="0" indent="-171450">
                        <a:spcAft>
                          <a:spcPts val="0"/>
                        </a:spcAft>
                        <a:buSzPts val="700"/>
                        <a:buFont typeface="Arial" panose="020B0604020202020204" pitchFamily="34" charset="0"/>
                        <a:buChar char="•"/>
                        <a:tabLst>
                          <a:tab pos="98425" algn="l"/>
                        </a:tabLst>
                      </a:pPr>
                      <a:r>
                        <a:rPr lang="it-IT" sz="900" kern="12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Programmazione differenziata, l'equipe si incontra con cadenza settimanale e con collettivi</a:t>
                      </a:r>
                    </a:p>
                    <a:p>
                      <a:pPr marL="180340" indent="-171450">
                        <a:lnSpc>
                          <a:spcPts val="830"/>
                        </a:lnSpc>
                        <a:spcBef>
                          <a:spcPts val="50"/>
                        </a:spcBef>
                        <a:spcAft>
                          <a:spcPts val="0"/>
                        </a:spcAft>
                        <a:buFont typeface="Arial" panose="020B0604020202020204" pitchFamily="34" charset="0"/>
                        <a:buChar char="•"/>
                      </a:pPr>
                      <a:r>
                        <a:rPr lang="it-IT" sz="900" kern="12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specifici/allargati una volta al mese</a:t>
                      </a:r>
                    </a:p>
                  </a:txBody>
                  <a:tcPr anchor="ctr"/>
                </a:tc>
                <a:extLst>
                  <a:ext uri="{0D108BD9-81ED-4DB2-BD59-A6C34878D82A}">
                    <a16:rowId xmlns:a16="http://schemas.microsoft.com/office/drawing/2014/main" val="2068284102"/>
                  </a:ext>
                </a:extLst>
              </a:tr>
            </a:tbl>
          </a:graphicData>
        </a:graphic>
      </p:graphicFrame>
      <p:sp>
        <p:nvSpPr>
          <p:cNvPr id="5" name="Freccia a destra 4"/>
          <p:cNvSpPr/>
          <p:nvPr/>
        </p:nvSpPr>
        <p:spPr>
          <a:xfrm>
            <a:off x="10368838" y="6430997"/>
            <a:ext cx="1166326" cy="743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2846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63769" y="328737"/>
            <a:ext cx="11553092" cy="646331"/>
          </a:xfrm>
          <a:prstGeom prst="rect">
            <a:avLst/>
          </a:prstGeom>
          <a:noFill/>
        </p:spPr>
        <p:txBody>
          <a:bodyPr wrap="square" rtlCol="0">
            <a:spAutoFit/>
          </a:bodyPr>
          <a:lstStyle/>
          <a:p>
            <a:pPr algn="just"/>
            <a:endParaRPr lang="it-IT" sz="1200" dirty="0">
              <a:latin typeface="Ebrima" panose="02000000000000000000" pitchFamily="2" charset="0"/>
              <a:ea typeface="Ebrima" panose="02000000000000000000" pitchFamily="2" charset="0"/>
              <a:cs typeface="Ebrima" panose="02000000000000000000" pitchFamily="2" charset="0"/>
            </a:endParaRPr>
          </a:p>
          <a:p>
            <a:pPr algn="just"/>
            <a:endParaRPr lang="it-IT" sz="1200" dirty="0">
              <a:latin typeface="Ebrima" panose="02000000000000000000" pitchFamily="2" charset="0"/>
              <a:ea typeface="Ebrima" panose="02000000000000000000" pitchFamily="2" charset="0"/>
              <a:cs typeface="Ebrima" panose="02000000000000000000" pitchFamily="2" charset="0"/>
            </a:endParaRPr>
          </a:p>
          <a:p>
            <a:pPr algn="just"/>
            <a:endParaRPr lang="it-IT" sz="1200" dirty="0">
              <a:latin typeface="Ebrima" panose="02000000000000000000" pitchFamily="2" charset="0"/>
              <a:ea typeface="Ebrima" panose="02000000000000000000" pitchFamily="2" charset="0"/>
              <a:cs typeface="Ebrima" panose="02000000000000000000" pitchFamily="2" charset="0"/>
            </a:endParaRPr>
          </a:p>
        </p:txBody>
      </p:sp>
      <p:sp>
        <p:nvSpPr>
          <p:cNvPr id="2" name="Segnaposto numero diapositiva 1"/>
          <p:cNvSpPr>
            <a:spLocks noGrp="1"/>
          </p:cNvSpPr>
          <p:nvPr>
            <p:ph type="sldNum" sz="quarter" idx="12"/>
          </p:nvPr>
        </p:nvSpPr>
        <p:spPr/>
        <p:txBody>
          <a:bodyPr/>
          <a:lstStyle/>
          <a:p>
            <a:fld id="{4FAB73BC-B049-4115-A692-8D63A059BFB8}" type="slidenum">
              <a:rPr lang="en-US" smtClean="0"/>
              <a:pPr/>
              <a:t>16</a:t>
            </a:fld>
            <a:endParaRPr lang="en-US" dirty="0"/>
          </a:p>
        </p:txBody>
      </p:sp>
      <p:graphicFrame>
        <p:nvGraphicFramePr>
          <p:cNvPr id="4" name="Tabella 3"/>
          <p:cNvGraphicFramePr>
            <a:graphicFrameLocks noGrp="1"/>
          </p:cNvGraphicFramePr>
          <p:nvPr>
            <p:extLst>
              <p:ext uri="{D42A27DB-BD31-4B8C-83A1-F6EECF244321}">
                <p14:modId xmlns:p14="http://schemas.microsoft.com/office/powerpoint/2010/main" val="3917994925"/>
              </p:ext>
            </p:extLst>
          </p:nvPr>
        </p:nvGraphicFramePr>
        <p:xfrm>
          <a:off x="323163" y="321574"/>
          <a:ext cx="11434304" cy="5519156"/>
        </p:xfrm>
        <a:graphic>
          <a:graphicData uri="http://schemas.openxmlformats.org/drawingml/2006/table">
            <a:tbl>
              <a:tblPr firstRow="1" bandRow="1">
                <a:tableStyleId>{5C22544A-7EE6-4342-B048-85BDC9FD1C3A}</a:tableStyleId>
              </a:tblPr>
              <a:tblGrid>
                <a:gridCol w="2062064">
                  <a:extLst>
                    <a:ext uri="{9D8B030D-6E8A-4147-A177-3AD203B41FA5}">
                      <a16:colId xmlns:a16="http://schemas.microsoft.com/office/drawing/2014/main" val="1169473135"/>
                    </a:ext>
                  </a:extLst>
                </a:gridCol>
                <a:gridCol w="2146040">
                  <a:extLst>
                    <a:ext uri="{9D8B030D-6E8A-4147-A177-3AD203B41FA5}">
                      <a16:colId xmlns:a16="http://schemas.microsoft.com/office/drawing/2014/main" val="1824585622"/>
                    </a:ext>
                  </a:extLst>
                </a:gridCol>
                <a:gridCol w="3222472">
                  <a:extLst>
                    <a:ext uri="{9D8B030D-6E8A-4147-A177-3AD203B41FA5}">
                      <a16:colId xmlns:a16="http://schemas.microsoft.com/office/drawing/2014/main" val="3528030749"/>
                    </a:ext>
                  </a:extLst>
                </a:gridCol>
                <a:gridCol w="4003728">
                  <a:extLst>
                    <a:ext uri="{9D8B030D-6E8A-4147-A177-3AD203B41FA5}">
                      <a16:colId xmlns:a16="http://schemas.microsoft.com/office/drawing/2014/main" val="1635950808"/>
                    </a:ext>
                  </a:extLst>
                </a:gridCol>
              </a:tblGrid>
              <a:tr h="247703">
                <a:tc>
                  <a:txBody>
                    <a:bodyPr/>
                    <a:lstStyle/>
                    <a:p>
                      <a:r>
                        <a:rPr lang="it-IT" sz="1200" dirty="0">
                          <a:latin typeface="Ebrima" panose="02000000000000000000" pitchFamily="2" charset="0"/>
                          <a:ea typeface="Ebrima" panose="02000000000000000000" pitchFamily="2" charset="0"/>
                          <a:cs typeface="Ebrima" panose="02000000000000000000" pitchFamily="2" charset="0"/>
                        </a:rPr>
                        <a:t>DIMENSIONE</a:t>
                      </a:r>
                    </a:p>
                  </a:txBody>
                  <a:tcPr/>
                </a:tc>
                <a:tc>
                  <a:txBody>
                    <a:bodyPr/>
                    <a:lstStyle/>
                    <a:p>
                      <a:r>
                        <a:rPr lang="it-IT" sz="1200" dirty="0">
                          <a:latin typeface="Ebrima" panose="02000000000000000000" pitchFamily="2" charset="0"/>
                          <a:ea typeface="Ebrima" panose="02000000000000000000" pitchFamily="2" charset="0"/>
                          <a:cs typeface="Ebrima" panose="02000000000000000000" pitchFamily="2" charset="0"/>
                        </a:rPr>
                        <a:t>FATTORI DI QUALITA’</a:t>
                      </a:r>
                    </a:p>
                  </a:txBody>
                  <a:tcPr/>
                </a:tc>
                <a:tc>
                  <a:txBody>
                    <a:bodyPr/>
                    <a:lstStyle/>
                    <a:p>
                      <a:r>
                        <a:rPr lang="it-IT" sz="1200" dirty="0">
                          <a:latin typeface="Ebrima" panose="02000000000000000000" pitchFamily="2" charset="0"/>
                          <a:ea typeface="Ebrima" panose="02000000000000000000" pitchFamily="2" charset="0"/>
                          <a:cs typeface="Ebrima" panose="02000000000000000000" pitchFamily="2" charset="0"/>
                        </a:rPr>
                        <a:t>INDICATORI</a:t>
                      </a:r>
                    </a:p>
                  </a:txBody>
                  <a:tcPr/>
                </a:tc>
                <a:tc>
                  <a:txBody>
                    <a:bodyPr/>
                    <a:lstStyle/>
                    <a:p>
                      <a:r>
                        <a:rPr lang="it-IT" sz="1200" dirty="0">
                          <a:latin typeface="Ebrima" panose="02000000000000000000" pitchFamily="2" charset="0"/>
                          <a:ea typeface="Ebrima" panose="02000000000000000000" pitchFamily="2" charset="0"/>
                          <a:cs typeface="Ebrima" panose="02000000000000000000" pitchFamily="2" charset="0"/>
                        </a:rPr>
                        <a:t>STANDARD</a:t>
                      </a:r>
                    </a:p>
                  </a:txBody>
                  <a:tcPr/>
                </a:tc>
                <a:extLst>
                  <a:ext uri="{0D108BD9-81ED-4DB2-BD59-A6C34878D82A}">
                    <a16:rowId xmlns:a16="http://schemas.microsoft.com/office/drawing/2014/main" val="2728223401"/>
                  </a:ext>
                </a:extLst>
              </a:tr>
              <a:tr h="324257">
                <a:tc rowSpan="3">
                  <a:txBody>
                    <a:bodyPr/>
                    <a:lstStyle/>
                    <a:p>
                      <a:pPr algn="ctr"/>
                      <a:r>
                        <a:rPr lang="it-IT" sz="900" b="1"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PROGETTO EDUCATIVO</a:t>
                      </a:r>
                    </a:p>
                  </a:txBody>
                  <a:tcPr anchor="ctr"/>
                </a:tc>
                <a:tc rowSpan="3">
                  <a:txBody>
                    <a:bodyPr/>
                    <a:lstStyle/>
                    <a:p>
                      <a:r>
                        <a:rPr lang="it-IT" sz="900" b="1"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EFFICACIA DELL’ATTIVITA’ EDUCATIVA</a:t>
                      </a:r>
                    </a:p>
                  </a:txBody>
                  <a:tcPr anchor="ctr"/>
                </a:tc>
                <a:tc>
                  <a:txBody>
                    <a:bodyPr/>
                    <a:lstStyle/>
                    <a:p>
                      <a:pPr marL="180340" indent="-171450">
                        <a:spcBef>
                          <a:spcPts val="5"/>
                        </a:spcBef>
                        <a:spcAft>
                          <a:spcPts val="0"/>
                        </a:spcAft>
                        <a:buFont typeface="Arial" panose="020B0604020202020204" pitchFamily="34" charset="0"/>
                        <a:buChar char="•"/>
                      </a:pPr>
                      <a:r>
                        <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CONTINUITÀ DEL GRUPPO DI BAMBINI</a:t>
                      </a:r>
                    </a:p>
                  </a:txBody>
                  <a:tcPr anchor="ctr"/>
                </a:tc>
                <a:tc>
                  <a:txBody>
                    <a:bodyPr/>
                    <a:lstStyle/>
                    <a:p>
                      <a:pPr marL="180340" indent="-171450">
                        <a:spcBef>
                          <a:spcPts val="5"/>
                        </a:spcBef>
                        <a:spcAft>
                          <a:spcPts val="0"/>
                        </a:spcAft>
                        <a:buFont typeface="Arial" panose="020B0604020202020204" pitchFamily="34" charset="0"/>
                        <a:buChar char="•"/>
                      </a:pPr>
                      <a:r>
                        <a:rPr lang="it-IT" sz="900" kern="12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Permanenza nello stesso gruppo in cui il bimbo viene inserito prevedendo eventuali intersezioni e</a:t>
                      </a:r>
                      <a:r>
                        <a:rPr lang="it-IT" sz="900" kern="1200" spc="0" baseline="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kern="12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formazioni di sottogruppi</a:t>
                      </a:r>
                    </a:p>
                  </a:txBody>
                  <a:tcPr anchor="ctr"/>
                </a:tc>
                <a:extLst>
                  <a:ext uri="{0D108BD9-81ED-4DB2-BD59-A6C34878D82A}">
                    <a16:rowId xmlns:a16="http://schemas.microsoft.com/office/drawing/2014/main" val="1674495910"/>
                  </a:ext>
                </a:extLst>
              </a:tr>
              <a:tr h="394062">
                <a:tc vMerge="1">
                  <a:txBody>
                    <a:bodyPr/>
                    <a:lstStyle/>
                    <a:p>
                      <a:endParaRPr lang="it-IT" sz="1200" dirty="0">
                        <a:latin typeface="Ebrima" panose="02000000000000000000" pitchFamily="2" charset="0"/>
                        <a:ea typeface="Ebrima" panose="02000000000000000000" pitchFamily="2" charset="0"/>
                        <a:cs typeface="Ebrima" panose="02000000000000000000" pitchFamily="2" charset="0"/>
                      </a:endParaRPr>
                    </a:p>
                  </a:txBody>
                  <a:tcPr anchor="ctr"/>
                </a:tc>
                <a:tc vMerge="1">
                  <a:txBody>
                    <a:bodyPr/>
                    <a:lstStyle/>
                    <a:p>
                      <a:endParaRPr lang="it-IT" sz="1200" dirty="0">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marL="180340" marR="80010" indent="-171450">
                        <a:lnSpc>
                          <a:spcPct val="107000"/>
                        </a:lnSpc>
                        <a:spcAft>
                          <a:spcPts val="0"/>
                        </a:spcAft>
                        <a:buFont typeface="Arial" panose="020B0604020202020204" pitchFamily="34" charset="0"/>
                        <a:buChar char="•"/>
                        <a:tabLst>
                          <a:tab pos="419735" algn="l"/>
                          <a:tab pos="1085215" algn="l"/>
                          <a:tab pos="1391285" algn="l"/>
                        </a:tabLst>
                      </a:pPr>
                      <a:r>
                        <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SUPPORTO INDIVIDUALE AI BAMBINI CON</a:t>
                      </a:r>
                      <a:r>
                        <a:rPr lang="it-IT" sz="900" kern="1200" spc="-10" baseline="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 </a:t>
                      </a:r>
                      <a:r>
                        <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DISABILITA’</a:t>
                      </a:r>
                      <a:r>
                        <a:rPr lang="it-IT" sz="900" kern="1200" spc="-10" baseline="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 </a:t>
                      </a:r>
                      <a:r>
                        <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O	IN</a:t>
                      </a:r>
                      <a:r>
                        <a:rPr lang="it-IT" sz="900" kern="1200" spc="-10" baseline="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 </a:t>
                      </a:r>
                      <a:r>
                        <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DIFFICOLTÀ’/FRAGILITA’</a:t>
                      </a:r>
                    </a:p>
                  </a:txBody>
                  <a:tcPr anchor="ctr"/>
                </a:tc>
                <a:tc>
                  <a:txBody>
                    <a:bodyPr/>
                    <a:lstStyle/>
                    <a:p>
                      <a:pPr marL="171450" lvl="0" indent="-171450">
                        <a:lnSpc>
                          <a:spcPts val="845"/>
                        </a:lnSpc>
                        <a:spcAft>
                          <a:spcPts val="0"/>
                        </a:spcAft>
                        <a:buSzPts val="700"/>
                        <a:buFont typeface="Arial" panose="020B0604020202020204" pitchFamily="34" charset="0"/>
                        <a:buChar char="•"/>
                        <a:tabLst>
                          <a:tab pos="98425" algn="l"/>
                        </a:tabLst>
                      </a:pPr>
                      <a:r>
                        <a:rPr lang="it-IT" sz="900" kern="12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Educatore aggiunto per ogni bambino ove necessario o inserimento di educatore ad </a:t>
                      </a:r>
                      <a:r>
                        <a:rPr lang="it-IT" sz="900" kern="1200" spc="0"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personam</a:t>
                      </a:r>
                      <a:r>
                        <a:rPr lang="it-IT" sz="900" kern="12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kern="1200" spc="0"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definto</a:t>
                      </a:r>
                      <a:r>
                        <a:rPr lang="it-IT" sz="900" kern="12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dal AC)</a:t>
                      </a:r>
                    </a:p>
                    <a:p>
                      <a:pPr marL="171450" lvl="0" indent="-171450">
                        <a:spcBef>
                          <a:spcPts val="70"/>
                        </a:spcBef>
                        <a:spcAft>
                          <a:spcPts val="0"/>
                        </a:spcAft>
                        <a:buSzPts val="700"/>
                        <a:buFont typeface="Arial" panose="020B0604020202020204" pitchFamily="34" charset="0"/>
                        <a:buChar char="•"/>
                        <a:tabLst>
                          <a:tab pos="98425" algn="l"/>
                        </a:tabLst>
                      </a:pPr>
                      <a:r>
                        <a:rPr lang="it-IT" sz="900" kern="12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Relazione con Uffici comunali e servizi specialistici</a:t>
                      </a:r>
                    </a:p>
                  </a:txBody>
                  <a:tcPr anchor="ctr"/>
                </a:tc>
                <a:extLst>
                  <a:ext uri="{0D108BD9-81ED-4DB2-BD59-A6C34878D82A}">
                    <a16:rowId xmlns:a16="http://schemas.microsoft.com/office/drawing/2014/main" val="1339621670"/>
                  </a:ext>
                </a:extLst>
              </a:tr>
              <a:tr h="915913">
                <a:tc vMerge="1">
                  <a:txBody>
                    <a:bodyPr/>
                    <a:lstStyle/>
                    <a:p>
                      <a:endParaRPr lang="it-IT" sz="1200" dirty="0">
                        <a:latin typeface="Ebrima" panose="02000000000000000000" pitchFamily="2" charset="0"/>
                        <a:ea typeface="Ebrima" panose="02000000000000000000" pitchFamily="2" charset="0"/>
                        <a:cs typeface="Ebrima" panose="02000000000000000000" pitchFamily="2" charset="0"/>
                      </a:endParaRPr>
                    </a:p>
                  </a:txBody>
                  <a:tcPr anchor="ctr"/>
                </a:tc>
                <a:tc vMerge="1">
                  <a:txBody>
                    <a:bodyPr/>
                    <a:lstStyle/>
                    <a:p>
                      <a:endParaRPr lang="it-IT" sz="1200" dirty="0">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marL="171450" marR="80010" lvl="0" indent="-171450">
                        <a:lnSpc>
                          <a:spcPct val="107000"/>
                        </a:lnSpc>
                        <a:spcAft>
                          <a:spcPts val="0"/>
                        </a:spcAft>
                        <a:buSzPts val="700"/>
                        <a:buFont typeface="Arial" panose="020B0604020202020204" pitchFamily="34" charset="0"/>
                        <a:buChar char="•"/>
                        <a:tabLst>
                          <a:tab pos="99695" algn="l"/>
                          <a:tab pos="712470" algn="l"/>
                          <a:tab pos="1112520" algn="l"/>
                        </a:tabLst>
                      </a:pPr>
                      <a:r>
                        <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SUPPORTO	ALLO</a:t>
                      </a:r>
                      <a:r>
                        <a:rPr lang="it-IT" sz="900" kern="1200" spc="-10" baseline="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 </a:t>
                      </a:r>
                      <a:r>
                        <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SVILUPPO DELL'AUTONOMIA DEL</a:t>
                      </a:r>
                      <a:r>
                        <a:rPr lang="it-IT" sz="900" kern="1200" spc="-10" baseline="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 </a:t>
                      </a:r>
                      <a:r>
                        <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BAMBINO</a:t>
                      </a:r>
                    </a:p>
                    <a:p>
                      <a:pPr marL="171450" marR="80010" lvl="0" indent="-171450">
                        <a:lnSpc>
                          <a:spcPct val="107000"/>
                        </a:lnSpc>
                        <a:spcAft>
                          <a:spcPts val="0"/>
                        </a:spcAft>
                        <a:buSzPts val="700"/>
                        <a:buFont typeface="Arial" panose="020B0604020202020204" pitchFamily="34" charset="0"/>
                        <a:buChar char="•"/>
                        <a:tabLst>
                          <a:tab pos="99695" algn="l"/>
                        </a:tabLst>
                      </a:pPr>
                      <a:r>
                        <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ESISTENZA DI MATERIALI VARI A DISPOSIZIONE DEI BAMBINI</a:t>
                      </a:r>
                    </a:p>
                    <a:p>
                      <a:pPr marL="171450" lvl="0" indent="-171450">
                        <a:lnSpc>
                          <a:spcPts val="845"/>
                        </a:lnSpc>
                        <a:spcAft>
                          <a:spcPts val="0"/>
                        </a:spcAft>
                        <a:buSzPts val="700"/>
                        <a:buFont typeface="Arial" panose="020B0604020202020204" pitchFamily="34" charset="0"/>
                        <a:buChar char="•"/>
                        <a:tabLst>
                          <a:tab pos="99695" algn="l"/>
                        </a:tabLst>
                      </a:pPr>
                      <a:r>
                        <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PROGETTO RACCORDO  CON  LA</a:t>
                      </a:r>
                      <a:r>
                        <a:rPr lang="it-IT" sz="900" kern="1200" spc="-10" baseline="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 </a:t>
                      </a:r>
                      <a:r>
                        <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SCUOLA DELL'INFANZIA</a:t>
                      </a:r>
                    </a:p>
                  </a:txBody>
                  <a:tcPr anchor="ctr"/>
                </a:tc>
                <a:tc>
                  <a:txBody>
                    <a:bodyPr/>
                    <a:lstStyle/>
                    <a:p>
                      <a:pPr marL="171450" marR="81915" lvl="0" indent="-171450">
                        <a:lnSpc>
                          <a:spcPct val="107000"/>
                        </a:lnSpc>
                        <a:spcAft>
                          <a:spcPts val="0"/>
                        </a:spcAft>
                        <a:buSzPts val="700"/>
                        <a:buFont typeface="Arial" panose="020B0604020202020204" pitchFamily="34" charset="0"/>
                        <a:buChar char="•"/>
                        <a:tabLst>
                          <a:tab pos="98425" algn="l"/>
                        </a:tabLst>
                      </a:pPr>
                      <a:r>
                        <a:rPr lang="it-IT" sz="900" kern="12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Rilevazione del livello di sviluppo attraverso le schede di osservazioni e riassunte nel documento di passaggio.</a:t>
                      </a:r>
                    </a:p>
                    <a:p>
                      <a:pPr marL="171450" marR="85725" lvl="0" indent="-171450">
                        <a:lnSpc>
                          <a:spcPct val="107000"/>
                        </a:lnSpc>
                        <a:spcAft>
                          <a:spcPts val="0"/>
                        </a:spcAft>
                        <a:buSzPts val="700"/>
                        <a:buFont typeface="Arial" panose="020B0604020202020204" pitchFamily="34" charset="0"/>
                        <a:buChar char="•"/>
                        <a:tabLst>
                          <a:tab pos="98425" algn="l"/>
                        </a:tabLst>
                      </a:pPr>
                      <a:r>
                        <a:rPr lang="it-IT" sz="900" kern="12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Sono sempre presenti e accessibili ai bambini materiali idonei alla specifica fascia d'età nonché angoli strutturati (centri interesse). Sviluppo progetto out-door</a:t>
                      </a:r>
                    </a:p>
                    <a:p>
                      <a:pPr marL="171450" lvl="0" indent="-171450">
                        <a:lnSpc>
                          <a:spcPts val="845"/>
                        </a:lnSpc>
                        <a:spcAft>
                          <a:spcPts val="0"/>
                        </a:spcAft>
                        <a:buSzPts val="700"/>
                        <a:buFont typeface="Arial" panose="020B0604020202020204" pitchFamily="34" charset="0"/>
                        <a:buChar char="•"/>
                        <a:tabLst>
                          <a:tab pos="98425" algn="l"/>
                        </a:tabLst>
                      </a:pPr>
                      <a:r>
                        <a:rPr lang="it-IT" sz="900" kern="12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Progetto raccordo con le insegnanti dei bambini che frequenteranno, nel successivo anno scolastico,</a:t>
                      </a:r>
                      <a:r>
                        <a:rPr lang="it-IT" sz="900" kern="1200" spc="0" baseline="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kern="12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la Scuola dell'Infanzia</a:t>
                      </a:r>
                    </a:p>
                  </a:txBody>
                  <a:tcPr anchor="ctr"/>
                </a:tc>
                <a:extLst>
                  <a:ext uri="{0D108BD9-81ED-4DB2-BD59-A6C34878D82A}">
                    <a16:rowId xmlns:a16="http://schemas.microsoft.com/office/drawing/2014/main" val="400029234"/>
                  </a:ext>
                </a:extLst>
              </a:tr>
              <a:tr h="355501">
                <a:tc rowSpan="5">
                  <a:txBody>
                    <a:bodyPr/>
                    <a:lstStyle/>
                    <a:p>
                      <a:pPr algn="ctr"/>
                      <a:r>
                        <a:rPr lang="it-IT" sz="900" b="1"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COINVOLGIMENTO E PARTECIPAZIONE DELLE FAMIGLIE</a:t>
                      </a:r>
                    </a:p>
                  </a:txBody>
                  <a:tcPr anchor="ctr"/>
                </a:tc>
                <a:tc rowSpan="4">
                  <a:txBody>
                    <a:bodyPr/>
                    <a:lstStyle/>
                    <a:p>
                      <a:r>
                        <a:rPr lang="it-IT" sz="900" b="1"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INFORMAZIONI</a:t>
                      </a:r>
                      <a:r>
                        <a:rPr lang="it-IT" sz="900" b="1" kern="1200" spc="-10" baseline="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 E COMUNICAZIONE CON LE FAMIGLIE</a:t>
                      </a:r>
                      <a:endParaRPr lang="it-IT" sz="900" b="1"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171450" lvl="0" indent="-171450">
                        <a:lnSpc>
                          <a:spcPts val="845"/>
                        </a:lnSpc>
                        <a:spcAft>
                          <a:spcPts val="0"/>
                        </a:spcAft>
                        <a:buSzPts val="700"/>
                        <a:buFont typeface="Arial" panose="020B0604020202020204" pitchFamily="34" charset="0"/>
                        <a:buChar char="•"/>
                        <a:tabLst>
                          <a:tab pos="99695" algn="l"/>
                        </a:tabLst>
                      </a:pPr>
                      <a:r>
                        <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CARTA DEI SERVIZI</a:t>
                      </a:r>
                    </a:p>
                  </a:txBody>
                  <a:tcPr anchor="ctr"/>
                </a:tc>
                <a:tc>
                  <a:txBody>
                    <a:bodyPr/>
                    <a:lstStyle/>
                    <a:p>
                      <a:pPr marL="171450" lvl="0" indent="-171450">
                        <a:lnSpc>
                          <a:spcPts val="845"/>
                        </a:lnSpc>
                        <a:spcAft>
                          <a:spcPts val="0"/>
                        </a:spcAft>
                        <a:buSzPts val="700"/>
                        <a:buFont typeface="Arial" panose="020B0604020202020204" pitchFamily="34" charset="0"/>
                        <a:buChar char="•"/>
                        <a:tabLst>
                          <a:tab pos="98425" algn="l"/>
                        </a:tabLst>
                      </a:pPr>
                      <a:r>
                        <a:rPr lang="it-IT" sz="900" kern="12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Diffusione e condivisione della Carta dei Servizi secondo quanto prescritto dalla </a:t>
                      </a:r>
                      <a:r>
                        <a:rPr lang="it-IT" sz="900" kern="1200" spc="0"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D.g.r</a:t>
                      </a:r>
                      <a:r>
                        <a:rPr lang="it-IT" sz="900" kern="12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9 marzo 2020 </a:t>
                      </a:r>
                      <a:r>
                        <a:rPr lang="it-IT" sz="900" kern="1200" spc="0" baseline="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it-IT" sz="900" kern="12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n. XI/2929</a:t>
                      </a:r>
                    </a:p>
                    <a:p>
                      <a:pPr marL="171450" lvl="0" indent="-171450">
                        <a:lnSpc>
                          <a:spcPts val="845"/>
                        </a:lnSpc>
                        <a:spcAft>
                          <a:spcPts val="0"/>
                        </a:spcAft>
                        <a:buSzPts val="700"/>
                        <a:buFont typeface="Arial" panose="020B0604020202020204" pitchFamily="34" charset="0"/>
                        <a:buChar char="•"/>
                        <a:tabLst>
                          <a:tab pos="98425" algn="l"/>
                        </a:tabLst>
                      </a:pPr>
                      <a:endParaRPr lang="it-IT" sz="900" kern="12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573159288"/>
                  </a:ext>
                </a:extLst>
              </a:tr>
              <a:tr h="595709">
                <a:tc vMerge="1">
                  <a:txBody>
                    <a:bodyPr/>
                    <a:lstStyle/>
                    <a:p>
                      <a:endParaRPr lang="it-IT" sz="900" b="1"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vMerge="1">
                  <a:txBody>
                    <a:bodyPr/>
                    <a:lstStyle/>
                    <a:p>
                      <a:endParaRPr lang="it-IT" sz="900" b="1"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171450" marR="80010" lvl="0" indent="-171450" algn="just">
                        <a:lnSpc>
                          <a:spcPct val="107000"/>
                        </a:lnSpc>
                        <a:spcAft>
                          <a:spcPts val="0"/>
                        </a:spcAft>
                        <a:buSzPts val="700"/>
                        <a:buFont typeface="Arial" panose="020B0604020202020204" pitchFamily="34" charset="0"/>
                        <a:buChar char="•"/>
                        <a:tabLst>
                          <a:tab pos="99695" algn="l"/>
                        </a:tabLst>
                      </a:pPr>
                      <a:r>
                        <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CONSULENZA PEDAGOGICA E PSICOLOGICA DURANTE IL PERIODO DI AMBIENTAMENTO E DURANTE L'ANNO</a:t>
                      </a:r>
                    </a:p>
                    <a:p>
                      <a:pPr marL="0" marR="80010" lvl="0" indent="0" algn="just">
                        <a:lnSpc>
                          <a:spcPct val="107000"/>
                        </a:lnSpc>
                        <a:spcAft>
                          <a:spcPts val="0"/>
                        </a:spcAft>
                        <a:buSzPts val="700"/>
                        <a:buFont typeface="Arial" panose="020B0604020202020204" pitchFamily="34" charset="0"/>
                        <a:buNone/>
                        <a:tabLst>
                          <a:tab pos="99695" algn="l"/>
                        </a:tabLst>
                      </a:pPr>
                      <a:r>
                        <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       EDUCATIVO</a:t>
                      </a:r>
                    </a:p>
                    <a:p>
                      <a:pPr marL="171450" marR="80010" lvl="0" indent="-171450" algn="just">
                        <a:lnSpc>
                          <a:spcPct val="107000"/>
                        </a:lnSpc>
                        <a:spcAft>
                          <a:spcPts val="0"/>
                        </a:spcAft>
                        <a:buSzPts val="700"/>
                        <a:buFont typeface="Arial" panose="020B0604020202020204" pitchFamily="34" charset="0"/>
                        <a:buChar char="•"/>
                        <a:tabLst>
                          <a:tab pos="99695" algn="l"/>
                        </a:tabLst>
                      </a:pPr>
                      <a:endPar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171450" marR="85725" lvl="0" indent="-171450">
                        <a:lnSpc>
                          <a:spcPct val="107000"/>
                        </a:lnSpc>
                        <a:spcAft>
                          <a:spcPts val="0"/>
                        </a:spcAft>
                        <a:buSzPts val="700"/>
                        <a:buFont typeface="Arial" panose="020B0604020202020204" pitchFamily="34" charset="0"/>
                        <a:buChar char="•"/>
                        <a:tabLst>
                          <a:tab pos="98425" algn="l"/>
                        </a:tabLst>
                      </a:pPr>
                      <a:r>
                        <a:rPr lang="it-IT" sz="900" kern="12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Ogni volta che l'adulto accompagnatore lo richieda tramite colloquio individuale con il Coordinatore, Supervisore Pedagogico ed accesso su appuntamento allo Sportello di Ascolto psicologico</a:t>
                      </a:r>
                    </a:p>
                  </a:txBody>
                  <a:tcPr anchor="ctr"/>
                </a:tc>
                <a:extLst>
                  <a:ext uri="{0D108BD9-81ED-4DB2-BD59-A6C34878D82A}">
                    <a16:rowId xmlns:a16="http://schemas.microsoft.com/office/drawing/2014/main" val="3754419500"/>
                  </a:ext>
                </a:extLst>
              </a:tr>
              <a:tr h="356952">
                <a:tc vMerge="1">
                  <a:txBody>
                    <a:bodyPr/>
                    <a:lstStyle/>
                    <a:p>
                      <a:endParaRPr lang="it-IT" sz="900" b="1"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vMerge="1">
                  <a:txBody>
                    <a:bodyPr/>
                    <a:lstStyle/>
                    <a:p>
                      <a:endParaRPr lang="it-IT" sz="900" b="1"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171450" lvl="0" indent="-171450">
                        <a:lnSpc>
                          <a:spcPts val="845"/>
                        </a:lnSpc>
                        <a:spcAft>
                          <a:spcPts val="0"/>
                        </a:spcAft>
                        <a:buClr>
                          <a:srgbClr val="001F5F"/>
                        </a:buClr>
                        <a:buSzPts val="700"/>
                        <a:buFont typeface="Arial" panose="020B0604020202020204" pitchFamily="34" charset="0"/>
                        <a:buChar char="•"/>
                        <a:tabLst>
                          <a:tab pos="99695" algn="l"/>
                        </a:tabLst>
                      </a:pPr>
                      <a:r>
                        <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MOMENTI ASSEMBLEARI</a:t>
                      </a:r>
                    </a:p>
                    <a:p>
                      <a:pPr marL="171450" lvl="0" indent="-171450">
                        <a:lnSpc>
                          <a:spcPts val="830"/>
                        </a:lnSpc>
                        <a:spcBef>
                          <a:spcPts val="70"/>
                        </a:spcBef>
                        <a:spcAft>
                          <a:spcPts val="0"/>
                        </a:spcAft>
                        <a:buClr>
                          <a:srgbClr val="001F5F"/>
                        </a:buClr>
                        <a:buSzPts val="700"/>
                        <a:buFont typeface="Arial" panose="020B0604020202020204" pitchFamily="34" charset="0"/>
                        <a:buChar char="•"/>
                        <a:tabLst>
                          <a:tab pos="99695" algn="l"/>
                        </a:tabLst>
                      </a:pPr>
                      <a:r>
                        <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COMITATO DI GESTIONE</a:t>
                      </a:r>
                    </a:p>
                  </a:txBody>
                  <a:tcPr anchor="ctr"/>
                </a:tc>
                <a:tc>
                  <a:txBody>
                    <a:bodyPr/>
                    <a:lstStyle/>
                    <a:p>
                      <a:pPr marL="180340" indent="-171450">
                        <a:lnSpc>
                          <a:spcPts val="845"/>
                        </a:lnSpc>
                        <a:spcAft>
                          <a:spcPts val="0"/>
                        </a:spcAft>
                        <a:buFont typeface="Arial" panose="020B0604020202020204" pitchFamily="34" charset="0"/>
                        <a:buChar char="•"/>
                      </a:pPr>
                      <a:r>
                        <a:rPr lang="it-IT" sz="900" kern="12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Almeno 2 volte all'anno ed al bisogno</a:t>
                      </a:r>
                    </a:p>
                  </a:txBody>
                  <a:tcPr anchor="ctr"/>
                </a:tc>
                <a:extLst>
                  <a:ext uri="{0D108BD9-81ED-4DB2-BD59-A6C34878D82A}">
                    <a16:rowId xmlns:a16="http://schemas.microsoft.com/office/drawing/2014/main" val="493446379"/>
                  </a:ext>
                </a:extLst>
              </a:tr>
              <a:tr h="330012">
                <a:tc vMerge="1">
                  <a:txBody>
                    <a:bodyPr/>
                    <a:lstStyle/>
                    <a:p>
                      <a:endParaRPr lang="it-IT" sz="900" b="1"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vMerge="1">
                  <a:txBody>
                    <a:bodyPr/>
                    <a:lstStyle/>
                    <a:p>
                      <a:endParaRPr lang="it-IT" sz="900" b="1"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180340" indent="-171450">
                        <a:lnSpc>
                          <a:spcPts val="845"/>
                        </a:lnSpc>
                        <a:spcAft>
                          <a:spcPts val="0"/>
                        </a:spcAft>
                        <a:buFont typeface="Arial" panose="020B0604020202020204" pitchFamily="34" charset="0"/>
                        <a:buChar char="•"/>
                        <a:tabLst>
                          <a:tab pos="709295" algn="l"/>
                          <a:tab pos="1394460" algn="l"/>
                        </a:tabLst>
                      </a:pPr>
                      <a:r>
                        <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COLLOQUI	INDIVIDUALI</a:t>
                      </a:r>
                      <a:r>
                        <a:rPr lang="it-IT" sz="900" kern="1200" spc="-10" baseline="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 </a:t>
                      </a:r>
                      <a:r>
                        <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DI</a:t>
                      </a:r>
                      <a:r>
                        <a:rPr lang="it-IT" sz="900" kern="1200" spc="-10" baseline="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 </a:t>
                      </a:r>
                      <a:r>
                        <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CONFRONTO CON I GENITORI</a:t>
                      </a:r>
                    </a:p>
                  </a:txBody>
                  <a:tcPr anchor="ctr"/>
                </a:tc>
                <a:tc>
                  <a:txBody>
                    <a:bodyPr/>
                    <a:lstStyle/>
                    <a:p>
                      <a:pPr marL="180340" indent="-171450">
                        <a:lnSpc>
                          <a:spcPts val="845"/>
                        </a:lnSpc>
                        <a:spcAft>
                          <a:spcPts val="0"/>
                        </a:spcAft>
                        <a:buFont typeface="Arial" panose="020B0604020202020204" pitchFamily="34" charset="0"/>
                        <a:buChar char="•"/>
                      </a:pPr>
                      <a:r>
                        <a:rPr lang="it-IT" sz="900" kern="12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In ingresso e in uscita dal servizio e di norma almeno 1 volta all'anno</a:t>
                      </a:r>
                    </a:p>
                  </a:txBody>
                  <a:tcPr anchor="ctr"/>
                </a:tc>
                <a:extLst>
                  <a:ext uri="{0D108BD9-81ED-4DB2-BD59-A6C34878D82A}">
                    <a16:rowId xmlns:a16="http://schemas.microsoft.com/office/drawing/2014/main" val="1437140308"/>
                  </a:ext>
                </a:extLst>
              </a:tr>
              <a:tr h="860946">
                <a:tc vMerge="1">
                  <a:txBody>
                    <a:bodyPr/>
                    <a:lstStyle/>
                    <a:p>
                      <a:endParaRPr lang="it-IT" sz="900" b="1"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r>
                        <a:rPr lang="it-IT" sz="900" b="1"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PARTECIPAZIONE DELLE FAMIGLIE</a:t>
                      </a:r>
                    </a:p>
                  </a:txBody>
                  <a:tcPr anchor="ctr"/>
                </a:tc>
                <a:tc>
                  <a:txBody>
                    <a:bodyPr/>
                    <a:lstStyle/>
                    <a:p>
                      <a:pPr marL="173990" marR="87630" indent="-171450" algn="just">
                        <a:lnSpc>
                          <a:spcPct val="106000"/>
                        </a:lnSpc>
                        <a:spcAft>
                          <a:spcPts val="0"/>
                        </a:spcAft>
                        <a:buFont typeface="Arial" panose="020B0604020202020204" pitchFamily="34" charset="0"/>
                        <a:buChar char="•"/>
                        <a:tabLst>
                          <a:tab pos="1191895" algn="l"/>
                        </a:tabLst>
                      </a:pPr>
                      <a:r>
                        <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PARTECIPAZIONE AI MOMENTI DI FESTA, GIORNATE DI OPEN DAY, LABORATORI, SERATE</a:t>
                      </a:r>
                      <a:r>
                        <a:rPr lang="it-IT" sz="900" kern="1200" spc="-10" baseline="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 </a:t>
                      </a:r>
                      <a:r>
                        <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FORMATIVE/INFORMATIVE</a:t>
                      </a:r>
                    </a:p>
                  </a:txBody>
                  <a:tcPr anchor="ctr"/>
                </a:tc>
                <a:tc>
                  <a:txBody>
                    <a:bodyPr/>
                    <a:lstStyle/>
                    <a:p>
                      <a:pPr marL="180340" marR="88265" indent="-171450">
                        <a:lnSpc>
                          <a:spcPct val="107000"/>
                        </a:lnSpc>
                        <a:spcAft>
                          <a:spcPts val="0"/>
                        </a:spcAft>
                        <a:buFont typeface="Arial" panose="020B0604020202020204" pitchFamily="34" charset="0"/>
                        <a:buChar char="•"/>
                      </a:pPr>
                      <a:r>
                        <a:rPr lang="it-IT" sz="900" kern="12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Secondo il programma annuale comunicato alle famiglie e condiviso con l’amministrazione comunale e la rete zonale.</a:t>
                      </a:r>
                    </a:p>
                  </a:txBody>
                  <a:tcPr anchor="ctr"/>
                </a:tc>
                <a:extLst>
                  <a:ext uri="{0D108BD9-81ED-4DB2-BD59-A6C34878D82A}">
                    <a16:rowId xmlns:a16="http://schemas.microsoft.com/office/drawing/2014/main" val="3731115619"/>
                  </a:ext>
                </a:extLst>
              </a:tr>
              <a:tr h="780561">
                <a:tc>
                  <a:txBody>
                    <a:bodyPr/>
                    <a:lstStyle/>
                    <a:p>
                      <a:pPr>
                        <a:spcAft>
                          <a:spcPts val="0"/>
                        </a:spcAft>
                      </a:pPr>
                      <a:r>
                        <a:rPr lang="it-IT" sz="700" dirty="0">
                          <a:effectLst/>
                          <a:latin typeface="Times New Roman" panose="02020603050405020304" pitchFamily="18" charset="0"/>
                          <a:ea typeface="Calibri" panose="020F0502020204030204" pitchFamily="34" charset="0"/>
                          <a:cs typeface="Calibri" panose="020F0502020204030204" pitchFamily="34" charset="0"/>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it-IT" sz="700" dirty="0">
                          <a:effectLst/>
                          <a:latin typeface="Times New Roman" panose="02020603050405020304" pitchFamily="18" charset="0"/>
                          <a:ea typeface="Calibri" panose="020F0502020204030204" pitchFamily="34" charset="0"/>
                          <a:cs typeface="Calibri" panose="020F0502020204030204" pitchFamily="34" charset="0"/>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345"/>
                        </a:spcBef>
                        <a:spcAft>
                          <a:spcPts val="0"/>
                        </a:spcAft>
                      </a:pPr>
                      <a:r>
                        <a:rPr lang="it-IT" sz="700" dirty="0">
                          <a:effectLst/>
                          <a:latin typeface="Times New Roman" panose="02020603050405020304" pitchFamily="18" charset="0"/>
                          <a:ea typeface="Calibri" panose="020F0502020204030204" pitchFamily="34" charset="0"/>
                          <a:cs typeface="Calibri" panose="020F0502020204030204" pitchFamily="34" charset="0"/>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p>
                      <a:pPr marL="14605" indent="-635" algn="ctr">
                        <a:lnSpc>
                          <a:spcPct val="107000"/>
                        </a:lnSpc>
                        <a:spcAft>
                          <a:spcPts val="0"/>
                        </a:spcAft>
                      </a:pPr>
                      <a:r>
                        <a:rPr lang="it-IT" sz="900" b="1"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SERVIZIO AMMINISTRATIVO </a:t>
                      </a:r>
                    </a:p>
                    <a:p>
                      <a:pPr marL="14605" indent="-635" algn="ctr">
                        <a:lnSpc>
                          <a:spcPct val="107000"/>
                        </a:lnSpc>
                        <a:spcAft>
                          <a:spcPts val="0"/>
                        </a:spcAft>
                      </a:pPr>
                      <a:r>
                        <a:rPr lang="it-IT" sz="900" b="1"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E CONTABILE</a:t>
                      </a:r>
                    </a:p>
                  </a:txBody>
                  <a:tcPr anchor="ctr"/>
                </a:tc>
                <a:tc>
                  <a:txBody>
                    <a:bodyPr/>
                    <a:lstStyle/>
                    <a:p>
                      <a:pPr>
                        <a:spcAft>
                          <a:spcPts val="0"/>
                        </a:spcAft>
                      </a:pPr>
                      <a:r>
                        <a:rPr lang="it-IT" sz="700" dirty="0">
                          <a:effectLst/>
                          <a:latin typeface="Times New Roman" panose="02020603050405020304" pitchFamily="18" charset="0"/>
                          <a:ea typeface="Calibri" panose="020F0502020204030204" pitchFamily="34" charset="0"/>
                          <a:cs typeface="Calibri" panose="020F0502020204030204" pitchFamily="34" charset="0"/>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it-IT" sz="700" dirty="0">
                          <a:effectLst/>
                          <a:latin typeface="Times New Roman" panose="02020603050405020304" pitchFamily="18" charset="0"/>
                          <a:ea typeface="Calibri" panose="020F0502020204030204" pitchFamily="34" charset="0"/>
                          <a:cs typeface="Calibri" panose="020F0502020204030204" pitchFamily="34" charset="0"/>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345"/>
                        </a:spcBef>
                        <a:spcAft>
                          <a:spcPts val="0"/>
                        </a:spcAft>
                      </a:pPr>
                      <a:r>
                        <a:rPr lang="it-IT" sz="700" dirty="0">
                          <a:effectLst/>
                          <a:latin typeface="Times New Roman" panose="02020603050405020304" pitchFamily="18" charset="0"/>
                          <a:ea typeface="Calibri" panose="020F0502020204030204" pitchFamily="34" charset="0"/>
                          <a:cs typeface="Calibri" panose="020F0502020204030204" pitchFamily="34" charset="0"/>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p>
                      <a:pPr marL="5080" marR="1270" algn="ctr">
                        <a:lnSpc>
                          <a:spcPct val="107000"/>
                        </a:lnSpc>
                        <a:spcAft>
                          <a:spcPts val="0"/>
                        </a:spcAft>
                      </a:pPr>
                      <a:r>
                        <a:rPr lang="it-IT" sz="900" b="1" kern="1200" spc="-10" baseline="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EFFICACIA DELL'AZIONE AMMINISTRATIVA</a:t>
                      </a:r>
                    </a:p>
                  </a:txBody>
                  <a:tcPr anchor="ctr"/>
                </a:tc>
                <a:tc>
                  <a:txBody>
                    <a:bodyPr/>
                    <a:lstStyle/>
                    <a:p>
                      <a:pPr marL="171450" marR="80645" lvl="0" indent="-171450" algn="just">
                        <a:lnSpc>
                          <a:spcPct val="106000"/>
                        </a:lnSpc>
                        <a:spcAft>
                          <a:spcPts val="0"/>
                        </a:spcAft>
                        <a:buClr>
                          <a:srgbClr val="001F5F"/>
                        </a:buClr>
                        <a:buSzPts val="700"/>
                        <a:buFont typeface="Arial" panose="020B0604020202020204" pitchFamily="34" charset="0"/>
                        <a:buChar char="•"/>
                        <a:tabLst>
                          <a:tab pos="99695" algn="l"/>
                        </a:tabLst>
                      </a:pPr>
                      <a:r>
                        <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ARCO DI TEMPO ENTRO IL QUALE VIENE GARANTITA LA SOSTITUZIONE DEGLI OPERATORI ASSENTI</a:t>
                      </a:r>
                    </a:p>
                    <a:p>
                      <a:pPr marL="171450" marR="81280" lvl="0" indent="-171450" algn="just">
                        <a:lnSpc>
                          <a:spcPct val="107000"/>
                        </a:lnSpc>
                        <a:spcBef>
                          <a:spcPts val="20"/>
                        </a:spcBef>
                        <a:spcAft>
                          <a:spcPts val="0"/>
                        </a:spcAft>
                        <a:buClr>
                          <a:srgbClr val="001F5F"/>
                        </a:buClr>
                        <a:buSzPts val="700"/>
                        <a:buFont typeface="Arial" panose="020B0604020202020204" pitchFamily="34" charset="0"/>
                        <a:buChar char="•"/>
                        <a:tabLst>
                          <a:tab pos="99695" algn="l"/>
                        </a:tabLst>
                      </a:pPr>
                      <a:r>
                        <a:rPr lang="it-IT" sz="900" kern="1200" spc="-10" dirty="0">
                          <a:solidFill>
                            <a:srgbClr val="001F5F"/>
                          </a:solidFill>
                          <a:effectLst/>
                          <a:latin typeface="Calibri" panose="020F0502020204030204" pitchFamily="34" charset="0"/>
                          <a:ea typeface="Calibri" panose="020F0502020204030204" pitchFamily="34" charset="0"/>
                          <a:cs typeface="Times New Roman" panose="02020603050405020304" pitchFamily="18" charset="0"/>
                        </a:rPr>
                        <a:t>TEMPESTIVITÀ DELLE FORNITURE DEI MATERIALI</a:t>
                      </a:r>
                    </a:p>
                  </a:txBody>
                  <a:tcPr anchor="ctr"/>
                </a:tc>
                <a:tc>
                  <a:txBody>
                    <a:bodyPr/>
                    <a:lstStyle/>
                    <a:p>
                      <a:pPr marL="171450" lvl="0" indent="-171450">
                        <a:spcAft>
                          <a:spcPts val="0"/>
                        </a:spcAft>
                        <a:buClr>
                          <a:srgbClr val="001F5F"/>
                        </a:buClr>
                        <a:buSzPts val="700"/>
                        <a:buFont typeface="Arial" panose="020B0604020202020204" pitchFamily="34" charset="0"/>
                        <a:buChar char="•"/>
                        <a:tabLst>
                          <a:tab pos="98425" algn="l"/>
                        </a:tabLst>
                      </a:pPr>
                      <a:r>
                        <a:rPr lang="it-IT" sz="900" kern="12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Entro la giornata e già a partire dalle ore 7.30</a:t>
                      </a:r>
                    </a:p>
                    <a:p>
                      <a:pPr marL="171450" lvl="0" indent="-171450">
                        <a:spcBef>
                          <a:spcPts val="60"/>
                        </a:spcBef>
                        <a:spcAft>
                          <a:spcPts val="0"/>
                        </a:spcAft>
                        <a:buClr>
                          <a:srgbClr val="001F5F"/>
                        </a:buClr>
                        <a:buSzPts val="700"/>
                        <a:buFont typeface="Arial" panose="020B0604020202020204" pitchFamily="34" charset="0"/>
                        <a:buChar char="•"/>
                        <a:tabLst>
                          <a:tab pos="98425" algn="l"/>
                        </a:tabLst>
                      </a:pPr>
                      <a:r>
                        <a:rPr lang="it-IT" sz="900" kern="1200" spc="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Consegna entro 8 gg lavorativi</a:t>
                      </a:r>
                    </a:p>
                  </a:txBody>
                  <a:tcPr anchor="ctr"/>
                </a:tc>
                <a:extLst>
                  <a:ext uri="{0D108BD9-81ED-4DB2-BD59-A6C34878D82A}">
                    <a16:rowId xmlns:a16="http://schemas.microsoft.com/office/drawing/2014/main" val="2343364523"/>
                  </a:ext>
                </a:extLst>
              </a:tr>
            </a:tbl>
          </a:graphicData>
        </a:graphic>
      </p:graphicFrame>
    </p:spTree>
    <p:extLst>
      <p:ext uri="{BB962C8B-B14F-4D97-AF65-F5344CB8AC3E}">
        <p14:creationId xmlns:p14="http://schemas.microsoft.com/office/powerpoint/2010/main" val="3716630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19454" y="1012954"/>
            <a:ext cx="11553092" cy="4832092"/>
          </a:xfrm>
          <a:prstGeom prst="rect">
            <a:avLst/>
          </a:prstGeom>
          <a:noFill/>
        </p:spPr>
        <p:txBody>
          <a:bodyPr wrap="square" rtlCol="0">
            <a:spAutoFit/>
          </a:bodyPr>
          <a:lstStyle/>
          <a:p>
            <a:pPr algn="just"/>
            <a:r>
              <a:rPr lang="it-IT" sz="1600" b="1" u="sng" dirty="0">
                <a:solidFill>
                  <a:srgbClr val="0070C0"/>
                </a:solidFill>
                <a:latin typeface="Ebrima" panose="02000000000000000000" pitchFamily="2" charset="0"/>
                <a:ea typeface="Ebrima" panose="02000000000000000000" pitchFamily="2" charset="0"/>
                <a:cs typeface="Ebrima" panose="02000000000000000000" pitchFamily="2" charset="0"/>
              </a:rPr>
              <a:t>REGOLAMENTO SANITARIO </a:t>
            </a:r>
          </a:p>
          <a:p>
            <a:pPr algn="just"/>
            <a:r>
              <a:rPr lang="it-IT" sz="1200" i="1" dirty="0">
                <a:latin typeface="Ebrima" panose="02000000000000000000" pitchFamily="2" charset="0"/>
                <a:ea typeface="Ebrima" panose="02000000000000000000" pitchFamily="2" charset="0"/>
                <a:cs typeface="Ebrima" panose="02000000000000000000" pitchFamily="2" charset="0"/>
              </a:rPr>
              <a:t>“Mentre sono al nido potrà succedere qualche volta che non mi senta molto bene… le educatrici vi telefoneranno chiedendovi di venirmi a prendere al più presto” </a:t>
            </a:r>
          </a:p>
          <a:p>
            <a:pPr algn="just"/>
            <a:r>
              <a:rPr lang="it-IT" sz="1200" dirty="0">
                <a:latin typeface="Ebrima" panose="02000000000000000000" pitchFamily="2" charset="0"/>
                <a:ea typeface="Ebrima" panose="02000000000000000000" pitchFamily="2" charset="0"/>
                <a:cs typeface="Ebrima" panose="02000000000000000000" pitchFamily="2" charset="0"/>
              </a:rPr>
              <a:t>nei seguenti casi:</a:t>
            </a:r>
          </a:p>
          <a:p>
            <a:pPr marL="228600" indent="-228600" algn="just">
              <a:buFont typeface="+mj-lt"/>
              <a:buAutoNum type="arabicPeriod"/>
            </a:pPr>
            <a:r>
              <a:rPr lang="it-IT" sz="1200" dirty="0">
                <a:latin typeface="Ebrima" panose="02000000000000000000" pitchFamily="2" charset="0"/>
                <a:ea typeface="Ebrima" panose="02000000000000000000" pitchFamily="2" charset="0"/>
                <a:cs typeface="Ebrima" panose="02000000000000000000" pitchFamily="2" charset="0"/>
              </a:rPr>
              <a:t>diarrea (n° 3 scariche liquide)</a:t>
            </a:r>
          </a:p>
          <a:p>
            <a:pPr marL="228600" indent="-228600" algn="just">
              <a:buFont typeface="+mj-lt"/>
              <a:buAutoNum type="arabicPeriod"/>
            </a:pPr>
            <a:r>
              <a:rPr lang="it-IT" sz="1200" dirty="0">
                <a:latin typeface="Ebrima" panose="02000000000000000000" pitchFamily="2" charset="0"/>
                <a:ea typeface="Ebrima" panose="02000000000000000000" pitchFamily="2" charset="0"/>
                <a:cs typeface="Ebrima" panose="02000000000000000000" pitchFamily="2" charset="0"/>
              </a:rPr>
              <a:t>esantema di esordio improvviso e non motivato da patologie preesistenti</a:t>
            </a:r>
          </a:p>
          <a:p>
            <a:pPr marL="228600" indent="-228600" algn="just">
              <a:buFont typeface="+mj-lt"/>
              <a:buAutoNum type="arabicPeriod"/>
            </a:pPr>
            <a:r>
              <a:rPr lang="it-IT" sz="1200" dirty="0">
                <a:latin typeface="Ebrima" panose="02000000000000000000" pitchFamily="2" charset="0"/>
                <a:ea typeface="Ebrima" panose="02000000000000000000" pitchFamily="2" charset="0"/>
                <a:cs typeface="Ebrima" panose="02000000000000000000" pitchFamily="2" charset="0"/>
              </a:rPr>
              <a:t>congiuntivite con occhi arrossati e secrezione purulenta</a:t>
            </a:r>
          </a:p>
          <a:p>
            <a:pPr marL="228600" indent="-228600" algn="just">
              <a:buFont typeface="+mj-lt"/>
              <a:buAutoNum type="arabicPeriod"/>
            </a:pPr>
            <a:r>
              <a:rPr lang="it-IT" sz="1200" dirty="0">
                <a:latin typeface="Ebrima" panose="02000000000000000000" pitchFamily="2" charset="0"/>
                <a:ea typeface="Ebrima" panose="02000000000000000000" pitchFamily="2" charset="0"/>
                <a:cs typeface="Ebrima" panose="02000000000000000000" pitchFamily="2" charset="0"/>
              </a:rPr>
              <a:t>febbre pari o superiore a 38,5 °C  (con rientro dopo 24 ore dallo </a:t>
            </a:r>
            <a:r>
              <a:rPr lang="it-IT" sz="1200" dirty="0" err="1">
                <a:latin typeface="Ebrima" panose="02000000000000000000" pitchFamily="2" charset="0"/>
                <a:ea typeface="Ebrima" panose="02000000000000000000" pitchFamily="2" charset="0"/>
                <a:cs typeface="Ebrima" panose="02000000000000000000" pitchFamily="2" charset="0"/>
              </a:rPr>
              <a:t>sfebbramento</a:t>
            </a:r>
            <a:r>
              <a:rPr lang="it-IT" sz="1200" dirty="0">
                <a:latin typeface="Ebrima" panose="02000000000000000000" pitchFamily="2" charset="0"/>
                <a:ea typeface="Ebrima" panose="02000000000000000000" pitchFamily="2" charset="0"/>
                <a:cs typeface="Ebrima" panose="02000000000000000000" pitchFamily="2" charset="0"/>
              </a:rPr>
              <a:t>)</a:t>
            </a:r>
            <a:endParaRPr lang="it-IT" sz="1200" i="1" dirty="0">
              <a:solidFill>
                <a:srgbClr val="0070C0"/>
              </a:solidFill>
              <a:latin typeface="Ebrima" panose="02000000000000000000" pitchFamily="2" charset="0"/>
              <a:ea typeface="Ebrima" panose="02000000000000000000" pitchFamily="2" charset="0"/>
              <a:cs typeface="Ebrima" panose="02000000000000000000" pitchFamily="2" charset="0"/>
            </a:endParaRPr>
          </a:p>
          <a:p>
            <a:pPr algn="just"/>
            <a:r>
              <a:rPr lang="it-IT" sz="1200" dirty="0">
                <a:latin typeface="Ebrima" panose="02000000000000000000" pitchFamily="2" charset="0"/>
                <a:ea typeface="Ebrima" panose="02000000000000000000" pitchFamily="2" charset="0"/>
                <a:cs typeface="Ebrima" panose="02000000000000000000" pitchFamily="2" charset="0"/>
              </a:rPr>
              <a:t>Al momento dell’allontanamento il personale educativo vi consegnerà il modulo: “Allontanamento dall’asilo nido per malessere del bambino o sospetta malattia infettiva”. </a:t>
            </a:r>
            <a:r>
              <a:rPr lang="it-IT" sz="1200" i="1" dirty="0">
                <a:latin typeface="Ebrima" panose="02000000000000000000" pitchFamily="2" charset="0"/>
                <a:ea typeface="Ebrima" panose="02000000000000000000" pitchFamily="2" charset="0"/>
                <a:cs typeface="Ebrima" panose="02000000000000000000" pitchFamily="2" charset="0"/>
              </a:rPr>
              <a:t>“Potrete riportarmi al nido anche il giorno successivo consegnando all’educatrice il modulo compilato per autocertificare che sto bene e di esservi attenuti alle indicazioni ricevute dal medico”.    </a:t>
            </a:r>
            <a:endParaRPr lang="it-IT" sz="1200" dirty="0">
              <a:latin typeface="Ebrima" panose="02000000000000000000" pitchFamily="2" charset="0"/>
              <a:ea typeface="Ebrima" panose="02000000000000000000" pitchFamily="2" charset="0"/>
              <a:cs typeface="Ebrima" panose="02000000000000000000" pitchFamily="2" charset="0"/>
            </a:endParaRPr>
          </a:p>
          <a:p>
            <a:r>
              <a:rPr lang="it-IT" sz="1200" dirty="0">
                <a:latin typeface="Ebrima" panose="02000000000000000000" pitchFamily="2" charset="0"/>
                <a:ea typeface="Ebrima" panose="02000000000000000000" pitchFamily="2" charset="0"/>
                <a:cs typeface="Ebrima" panose="02000000000000000000" pitchFamily="2" charset="0"/>
              </a:rPr>
              <a:t> “</a:t>
            </a:r>
            <a:r>
              <a:rPr lang="it-IT" sz="1200" i="1" dirty="0">
                <a:latin typeface="Ebrima" panose="02000000000000000000" pitchFamily="2" charset="0"/>
                <a:ea typeface="Ebrima" panose="02000000000000000000" pitchFamily="2" charset="0"/>
                <a:cs typeface="Ebrima" panose="02000000000000000000" pitchFamily="2" charset="0"/>
              </a:rPr>
              <a:t>Mi raccomando, siate solleciti nel rendere note informazioni inerenti il mio stato di salute, eventuali sintomi suggestivi di infezione che avete avvertito a casa e patologie infettive che il pediatra ha riscontrato, al fine di consentire al personale socio-educativo un aggiornamento puntuale”.</a:t>
            </a:r>
          </a:p>
          <a:p>
            <a:pPr algn="just"/>
            <a:r>
              <a:rPr lang="it-IT" sz="1200" i="1" dirty="0">
                <a:latin typeface="Ebrima" panose="02000000000000000000" pitchFamily="2" charset="0"/>
                <a:ea typeface="Ebrima" panose="02000000000000000000" pitchFamily="2" charset="0"/>
                <a:cs typeface="Ebrima" panose="02000000000000000000" pitchFamily="2" charset="0"/>
              </a:rPr>
              <a:t>“Se non dovessi frequentare perché sono malato è necessario avvisare le educatrici entro le ore 8:30”. </a:t>
            </a:r>
          </a:p>
          <a:p>
            <a:pPr algn="just"/>
            <a:r>
              <a:rPr lang="it-IT" sz="1200" dirty="0">
                <a:latin typeface="Ebrima" panose="02000000000000000000" pitchFamily="2" charset="0"/>
                <a:ea typeface="Ebrima" panose="02000000000000000000" pitchFamily="2" charset="0"/>
                <a:cs typeface="Ebrima" panose="02000000000000000000" pitchFamily="2" charset="0"/>
              </a:rPr>
              <a:t>In caso di somministrazione dei farmaci salvavita è necessario compilare l'apposito modulo “RICHIESTA SOMMINISTRAZIONE FARMACI” che vi rilascerà il personale educativo.</a:t>
            </a:r>
          </a:p>
          <a:p>
            <a:pPr algn="just"/>
            <a:r>
              <a:rPr lang="it-IT" sz="1200" i="1" dirty="0">
                <a:latin typeface="Ebrima" panose="02000000000000000000" pitchFamily="2" charset="0"/>
                <a:ea typeface="Ebrima" panose="02000000000000000000" pitchFamily="2" charset="0"/>
                <a:cs typeface="Ebrima" panose="02000000000000000000" pitchFamily="2" charset="0"/>
              </a:rPr>
              <a:t>“Se doveste decidere di portarmi in vacanza o di farmi qualche coccola in più, ricordatevi di avvisare le educatrici…così sapranno che non sono malato…anzi!!” </a:t>
            </a:r>
          </a:p>
          <a:p>
            <a:pPr algn="just"/>
            <a:endParaRPr lang="it-IT" sz="1200" i="1" dirty="0">
              <a:solidFill>
                <a:srgbClr val="0070C0"/>
              </a:solidFill>
              <a:latin typeface="Ebrima" panose="02000000000000000000" pitchFamily="2" charset="0"/>
              <a:ea typeface="Ebrima" panose="02000000000000000000" pitchFamily="2" charset="0"/>
              <a:cs typeface="Ebrima" panose="02000000000000000000" pitchFamily="2" charset="0"/>
            </a:endParaRPr>
          </a:p>
          <a:p>
            <a:pPr algn="just"/>
            <a:endParaRPr lang="it-IT" sz="1200" i="1" dirty="0">
              <a:solidFill>
                <a:srgbClr val="0070C0"/>
              </a:solidFill>
              <a:latin typeface="Ebrima" panose="02000000000000000000" pitchFamily="2" charset="0"/>
              <a:ea typeface="Ebrima" panose="02000000000000000000" pitchFamily="2" charset="0"/>
              <a:cs typeface="Ebrima" panose="02000000000000000000" pitchFamily="2" charset="0"/>
            </a:endParaRPr>
          </a:p>
          <a:p>
            <a:pPr algn="just"/>
            <a:r>
              <a:rPr lang="it-IT" sz="1600" b="1" u="sng" dirty="0">
                <a:solidFill>
                  <a:srgbClr val="0070C0"/>
                </a:solidFill>
                <a:latin typeface="Ebrima" panose="02000000000000000000" pitchFamily="2" charset="0"/>
                <a:ea typeface="Ebrima" panose="02000000000000000000" pitchFamily="2" charset="0"/>
                <a:cs typeface="Ebrima" panose="02000000000000000000" pitchFamily="2" charset="0"/>
              </a:rPr>
              <a:t>CALENDARIO ANNO EDUCATIVO 2025-2026</a:t>
            </a:r>
          </a:p>
          <a:p>
            <a:pPr algn="just"/>
            <a:r>
              <a:rPr lang="it-IT" sz="1200" dirty="0">
                <a:latin typeface="Ebrima" panose="02000000000000000000" pitchFamily="2" charset="0"/>
                <a:ea typeface="Ebrima" panose="02000000000000000000" pitchFamily="2" charset="0"/>
                <a:cs typeface="Ebrima" panose="02000000000000000000" pitchFamily="2" charset="0"/>
              </a:rPr>
              <a:t>Il Nido di Sovere garantisce la fruizione del servizio dal lunedì al venerdì, da settembre a luglio, dalle ore 7.30 alle ore 17.00.</a:t>
            </a:r>
          </a:p>
          <a:p>
            <a:pPr algn="just"/>
            <a:r>
              <a:rPr lang="it-IT" sz="1200" dirty="0">
                <a:latin typeface="Ebrima" panose="02000000000000000000" pitchFamily="2" charset="0"/>
                <a:ea typeface="Ebrima" panose="02000000000000000000" pitchFamily="2" charset="0"/>
                <a:cs typeface="Ebrima" panose="02000000000000000000" pitchFamily="2" charset="0"/>
              </a:rPr>
              <a:t>Il calendario annuale prevede l’apertura del servizio per numero 222 giorni totali: il primo giorno di apertura è il 1 settembre 2025 e l’ultimo giorno il 31 luglio 2026. I giorni di chiusura saranno: 8 dicembre 2025; dal 24 dicembre 2025 al 6 gennaio 2026; dal 2 al 7 aprile 2026; 1 maggio 2026; 1 e 2 giugno 2026. Oltre i 205 giorni, l’apertura è garantita dallo stesso personale educativo e le attività vengono svolte utilizzando gli stessi spazi del Nido. In allegato il calendario dell’anno educativo 2025/26.</a:t>
            </a:r>
          </a:p>
          <a:p>
            <a:pPr algn="just"/>
            <a:endParaRPr lang="it-IT" sz="1200" dirty="0">
              <a:latin typeface="Ebrima" panose="02000000000000000000" pitchFamily="2" charset="0"/>
              <a:ea typeface="Ebrima" panose="02000000000000000000" pitchFamily="2" charset="0"/>
              <a:cs typeface="Ebrima" panose="02000000000000000000" pitchFamily="2" charset="0"/>
            </a:endParaRPr>
          </a:p>
        </p:txBody>
      </p:sp>
      <p:sp>
        <p:nvSpPr>
          <p:cNvPr id="2" name="Segnaposto numero diapositiva 1"/>
          <p:cNvSpPr>
            <a:spLocks noGrp="1"/>
          </p:cNvSpPr>
          <p:nvPr>
            <p:ph type="sldNum" sz="quarter" idx="12"/>
          </p:nvPr>
        </p:nvSpPr>
        <p:spPr/>
        <p:txBody>
          <a:bodyPr/>
          <a:lstStyle/>
          <a:p>
            <a:fld id="{4FAB73BC-B049-4115-A692-8D63A059BFB8}" type="slidenum">
              <a:rPr lang="en-US" smtClean="0"/>
              <a:pPr/>
              <a:t>17</a:t>
            </a:fld>
            <a:endParaRPr lang="en-US" dirty="0"/>
          </a:p>
        </p:txBody>
      </p:sp>
    </p:spTree>
    <p:extLst>
      <p:ext uri="{BB962C8B-B14F-4D97-AF65-F5344CB8AC3E}">
        <p14:creationId xmlns:p14="http://schemas.microsoft.com/office/powerpoint/2010/main" val="1089030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FAB73BC-B049-4115-A692-8D63A059BFB8}" type="slidenum">
              <a:rPr lang="en-US" smtClean="0"/>
              <a:pPr/>
              <a:t>18</a:t>
            </a:fld>
            <a:endParaRPr lang="en-US" dirty="0"/>
          </a:p>
        </p:txBody>
      </p:sp>
      <p:pic>
        <p:nvPicPr>
          <p:cNvPr id="2" name="Immagine 1">
            <a:extLst>
              <a:ext uri="{FF2B5EF4-FFF2-40B4-BE49-F238E27FC236}">
                <a16:creationId xmlns:a16="http://schemas.microsoft.com/office/drawing/2014/main" id="{90079173-10E6-44F1-B476-5C7574CE607E}"/>
              </a:ext>
            </a:extLst>
          </p:cNvPr>
          <p:cNvPicPr>
            <a:picLocks noChangeAspect="1"/>
          </p:cNvPicPr>
          <p:nvPr/>
        </p:nvPicPr>
        <p:blipFill rotWithShape="1">
          <a:blip r:embed="rId2"/>
          <a:srcRect l="10875" t="23821" r="11969" b="15150"/>
          <a:stretch/>
        </p:blipFill>
        <p:spPr>
          <a:xfrm>
            <a:off x="1319213" y="2040448"/>
            <a:ext cx="9406890" cy="4183380"/>
          </a:xfrm>
          <a:prstGeom prst="rect">
            <a:avLst/>
          </a:prstGeom>
        </p:spPr>
      </p:pic>
      <p:pic>
        <p:nvPicPr>
          <p:cNvPr id="3" name="Immagine 2">
            <a:extLst>
              <a:ext uri="{FF2B5EF4-FFF2-40B4-BE49-F238E27FC236}">
                <a16:creationId xmlns:a16="http://schemas.microsoft.com/office/drawing/2014/main" id="{00B68766-78ED-4F61-89F3-0B4F3A9D3611}"/>
              </a:ext>
            </a:extLst>
          </p:cNvPr>
          <p:cNvPicPr>
            <a:picLocks noChangeAspect="1"/>
          </p:cNvPicPr>
          <p:nvPr/>
        </p:nvPicPr>
        <p:blipFill rotWithShape="1">
          <a:blip r:embed="rId3"/>
          <a:srcRect l="11422" t="33992" r="12625" b="45253"/>
          <a:stretch/>
        </p:blipFill>
        <p:spPr>
          <a:xfrm>
            <a:off x="1319213" y="445770"/>
            <a:ext cx="9260206" cy="1394460"/>
          </a:xfrm>
          <a:prstGeom prst="rect">
            <a:avLst/>
          </a:prstGeom>
        </p:spPr>
      </p:pic>
    </p:spTree>
    <p:extLst>
      <p:ext uri="{BB962C8B-B14F-4D97-AF65-F5344CB8AC3E}">
        <p14:creationId xmlns:p14="http://schemas.microsoft.com/office/powerpoint/2010/main" val="1776432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90146" y="443037"/>
            <a:ext cx="11553092" cy="338554"/>
          </a:xfrm>
          <a:prstGeom prst="rect">
            <a:avLst/>
          </a:prstGeom>
          <a:noFill/>
        </p:spPr>
        <p:txBody>
          <a:bodyPr wrap="square" rtlCol="0">
            <a:spAutoFit/>
          </a:bodyPr>
          <a:lstStyle/>
          <a:p>
            <a:pPr algn="just"/>
            <a:r>
              <a:rPr lang="it-IT" sz="1600" b="1" u="sng" dirty="0">
                <a:solidFill>
                  <a:srgbClr val="0070C0"/>
                </a:solidFill>
                <a:latin typeface="Ebrima" panose="02000000000000000000" pitchFamily="2" charset="0"/>
                <a:ea typeface="Ebrima" panose="02000000000000000000" pitchFamily="2" charset="0"/>
                <a:cs typeface="Ebrima" panose="02000000000000000000" pitchFamily="2" charset="0"/>
              </a:rPr>
              <a:t>NUMERI E INDIRIZZI UTILI</a:t>
            </a:r>
            <a:endParaRPr lang="it-IT" sz="1200" dirty="0">
              <a:latin typeface="Ebrima" panose="02000000000000000000" pitchFamily="2" charset="0"/>
              <a:ea typeface="Ebrima" panose="02000000000000000000" pitchFamily="2" charset="0"/>
              <a:cs typeface="Ebrima" panose="02000000000000000000" pitchFamily="2" charset="0"/>
            </a:endParaRPr>
          </a:p>
        </p:txBody>
      </p:sp>
      <p:sp>
        <p:nvSpPr>
          <p:cNvPr id="5" name="CasellaDiTesto 4"/>
          <p:cNvSpPr txBox="1"/>
          <p:nvPr/>
        </p:nvSpPr>
        <p:spPr>
          <a:xfrm>
            <a:off x="4091939" y="900237"/>
            <a:ext cx="4283434" cy="1415772"/>
          </a:xfrm>
          <a:prstGeom prst="rect">
            <a:avLst/>
          </a:prstGeom>
          <a:noFill/>
        </p:spPr>
        <p:txBody>
          <a:bodyPr wrap="square" rtlCol="0">
            <a:spAutoFit/>
          </a:bodyPr>
          <a:lstStyle/>
          <a:p>
            <a:r>
              <a:rPr lang="it-IT" sz="1400" b="1" dirty="0">
                <a:solidFill>
                  <a:srgbClr val="FF0066"/>
                </a:solidFill>
                <a:latin typeface="Ebrima" panose="02000000000000000000" pitchFamily="2" charset="0"/>
                <a:ea typeface="Ebrima" panose="02000000000000000000" pitchFamily="2" charset="0"/>
                <a:cs typeface="Ebrima" panose="02000000000000000000" pitchFamily="2" charset="0"/>
              </a:rPr>
              <a:t>ASILO NIDO COMUNALE </a:t>
            </a:r>
          </a:p>
          <a:p>
            <a:r>
              <a:rPr lang="it-IT" sz="1200" dirty="0">
                <a:solidFill>
                  <a:srgbClr val="FF0066"/>
                </a:solidFill>
                <a:latin typeface="Ebrima" panose="02000000000000000000" pitchFamily="2" charset="0"/>
                <a:ea typeface="Ebrima" panose="02000000000000000000" pitchFamily="2" charset="0"/>
                <a:cs typeface="Ebrima" panose="02000000000000000000" pitchFamily="2" charset="0"/>
              </a:rPr>
              <a:t>Via Degli Alpini, 10 - 24060 Sovere (BG)</a:t>
            </a:r>
          </a:p>
          <a:p>
            <a:r>
              <a:rPr lang="it-IT" sz="1200" dirty="0">
                <a:solidFill>
                  <a:srgbClr val="FF0066"/>
                </a:solidFill>
                <a:latin typeface="Ebrima" panose="02000000000000000000" pitchFamily="2" charset="0"/>
                <a:ea typeface="Ebrima" panose="02000000000000000000" pitchFamily="2" charset="0"/>
                <a:cs typeface="Ebrima" panose="02000000000000000000" pitchFamily="2" charset="0"/>
              </a:rPr>
              <a:t>Orari di apertura del servizio:</a:t>
            </a:r>
          </a:p>
          <a:p>
            <a:r>
              <a:rPr lang="it-IT" sz="1200" dirty="0">
                <a:solidFill>
                  <a:srgbClr val="FF0066"/>
                </a:solidFill>
                <a:latin typeface="Ebrima" panose="02000000000000000000" pitchFamily="2" charset="0"/>
                <a:ea typeface="Ebrima" panose="02000000000000000000" pitchFamily="2" charset="0"/>
                <a:cs typeface="Ebrima" panose="02000000000000000000" pitchFamily="2" charset="0"/>
              </a:rPr>
              <a:t>da Lunedì a Venerdì dalle 7.30 alle 17.00</a:t>
            </a:r>
          </a:p>
          <a:p>
            <a:r>
              <a:rPr lang="it-IT" sz="1200" dirty="0">
                <a:solidFill>
                  <a:srgbClr val="FF0066"/>
                </a:solidFill>
                <a:latin typeface="Ebrima" panose="02000000000000000000" pitchFamily="2" charset="0"/>
                <a:ea typeface="Ebrima" panose="02000000000000000000" pitchFamily="2" charset="0"/>
                <a:cs typeface="Ebrima" panose="02000000000000000000" pitchFamily="2" charset="0"/>
              </a:rPr>
              <a:t>Tel. 035.982710</a:t>
            </a:r>
          </a:p>
          <a:p>
            <a:r>
              <a:rPr lang="it-IT" sz="1200" dirty="0">
                <a:solidFill>
                  <a:srgbClr val="FF0066"/>
                </a:solidFill>
                <a:latin typeface="Ebrima" panose="02000000000000000000" pitchFamily="2" charset="0"/>
                <a:ea typeface="Ebrima" panose="02000000000000000000" pitchFamily="2" charset="0"/>
                <a:cs typeface="Ebrima" panose="02000000000000000000" pitchFamily="2" charset="0"/>
              </a:rPr>
              <a:t>E-mail elena.signorini@proges.it</a:t>
            </a:r>
          </a:p>
          <a:p>
            <a:endParaRPr lang="it-IT" sz="1200" dirty="0">
              <a:latin typeface="Ebrima" panose="02000000000000000000" pitchFamily="2" charset="0"/>
              <a:ea typeface="Ebrima" panose="02000000000000000000" pitchFamily="2" charset="0"/>
              <a:cs typeface="Ebrima" panose="02000000000000000000" pitchFamily="2" charset="0"/>
            </a:endParaRPr>
          </a:p>
        </p:txBody>
      </p:sp>
      <p:sp>
        <p:nvSpPr>
          <p:cNvPr id="7" name="CasellaDiTesto 6"/>
          <p:cNvSpPr txBox="1"/>
          <p:nvPr/>
        </p:nvSpPr>
        <p:spPr>
          <a:xfrm>
            <a:off x="4091939" y="3723861"/>
            <a:ext cx="4283434" cy="1200329"/>
          </a:xfrm>
          <a:prstGeom prst="rect">
            <a:avLst/>
          </a:prstGeom>
          <a:noFill/>
        </p:spPr>
        <p:txBody>
          <a:bodyPr wrap="square" rtlCol="0">
            <a:spAutoFit/>
          </a:bodyPr>
          <a:lstStyle/>
          <a:p>
            <a:r>
              <a:rPr lang="it-IT" sz="1200" b="1" dirty="0">
                <a:solidFill>
                  <a:schemeClr val="accent2">
                    <a:lumMod val="75000"/>
                  </a:schemeClr>
                </a:solidFill>
                <a:latin typeface="Ebrima" panose="02000000000000000000" pitchFamily="2" charset="0"/>
                <a:ea typeface="Ebrima" panose="02000000000000000000" pitchFamily="2" charset="0"/>
                <a:cs typeface="Ebrima" panose="02000000000000000000" pitchFamily="2" charset="0"/>
              </a:rPr>
              <a:t>SOCIETA’ COOPERATIVA Proges</a:t>
            </a:r>
          </a:p>
          <a:p>
            <a:r>
              <a:rPr lang="it-IT" sz="1200" dirty="0">
                <a:solidFill>
                  <a:schemeClr val="accent2">
                    <a:lumMod val="75000"/>
                  </a:schemeClr>
                </a:solidFill>
                <a:latin typeface="Ebrima" panose="02000000000000000000" pitchFamily="2" charset="0"/>
                <a:ea typeface="Ebrima" panose="02000000000000000000" pitchFamily="2" charset="0"/>
                <a:cs typeface="Ebrima" panose="02000000000000000000" pitchFamily="2" charset="0"/>
              </a:rPr>
              <a:t>SEDE OPERATIVA: Via Autostrada, 32 - 24126 Bergamo</a:t>
            </a:r>
          </a:p>
          <a:p>
            <a:r>
              <a:rPr lang="it-IT" sz="1200" dirty="0">
                <a:solidFill>
                  <a:schemeClr val="accent2">
                    <a:lumMod val="75000"/>
                  </a:schemeClr>
                </a:solidFill>
                <a:latin typeface="Ebrima" panose="02000000000000000000" pitchFamily="2" charset="0"/>
                <a:ea typeface="Ebrima" panose="02000000000000000000" pitchFamily="2" charset="0"/>
                <a:cs typeface="Ebrima" panose="02000000000000000000" pitchFamily="2" charset="0"/>
              </a:rPr>
              <a:t>Contatto diretto: 3469721784</a:t>
            </a:r>
          </a:p>
          <a:p>
            <a:r>
              <a:rPr lang="it-IT" sz="1200" dirty="0" err="1">
                <a:solidFill>
                  <a:schemeClr val="accent2">
                    <a:lumMod val="75000"/>
                  </a:schemeClr>
                </a:solidFill>
                <a:latin typeface="Ebrima" panose="02000000000000000000" pitchFamily="2" charset="0"/>
                <a:ea typeface="Ebrima" panose="02000000000000000000" pitchFamily="2" charset="0"/>
                <a:cs typeface="Ebrima" panose="02000000000000000000" pitchFamily="2" charset="0"/>
              </a:rPr>
              <a:t>Tel</a:t>
            </a:r>
            <a:r>
              <a:rPr lang="it-IT" sz="1200" dirty="0">
                <a:solidFill>
                  <a:schemeClr val="accent2">
                    <a:lumMod val="75000"/>
                  </a:schemeClr>
                </a:solidFill>
                <a:latin typeface="Ebrima" panose="02000000000000000000" pitchFamily="2" charset="0"/>
                <a:ea typeface="Ebrima" panose="02000000000000000000" pitchFamily="2" charset="0"/>
                <a:cs typeface="Ebrima" panose="02000000000000000000" pitchFamily="2" charset="0"/>
              </a:rPr>
              <a:t>: 035 5098746/747 INTERNO 5</a:t>
            </a:r>
          </a:p>
          <a:p>
            <a:r>
              <a:rPr lang="it-IT" sz="1200" dirty="0">
                <a:solidFill>
                  <a:schemeClr val="accent2">
                    <a:lumMod val="75000"/>
                  </a:schemeClr>
                </a:solidFill>
                <a:latin typeface="Ebrima" panose="02000000000000000000" pitchFamily="2" charset="0"/>
                <a:ea typeface="Ebrima" panose="02000000000000000000" pitchFamily="2" charset="0"/>
                <a:cs typeface="Ebrima" panose="02000000000000000000" pitchFamily="2" charset="0"/>
              </a:rPr>
              <a:t>Fax: 035 5098745</a:t>
            </a:r>
          </a:p>
          <a:p>
            <a:r>
              <a:rPr lang="it-IT" sz="1200" dirty="0">
                <a:solidFill>
                  <a:schemeClr val="accent2">
                    <a:lumMod val="75000"/>
                  </a:schemeClr>
                </a:solidFill>
                <a:latin typeface="Ebrima" panose="02000000000000000000" pitchFamily="2" charset="0"/>
                <a:ea typeface="Ebrima" panose="02000000000000000000" pitchFamily="2" charset="0"/>
                <a:cs typeface="Ebrima" panose="02000000000000000000" pitchFamily="2" charset="0"/>
              </a:rPr>
              <a:t>e-mail: mara.piazzalunga@proges.it</a:t>
            </a:r>
          </a:p>
        </p:txBody>
      </p:sp>
      <p:sp>
        <p:nvSpPr>
          <p:cNvPr id="8" name="Segnaposto numero diapositiva 7"/>
          <p:cNvSpPr>
            <a:spLocks noGrp="1"/>
          </p:cNvSpPr>
          <p:nvPr>
            <p:ph type="sldNum" sz="quarter" idx="12"/>
          </p:nvPr>
        </p:nvSpPr>
        <p:spPr/>
        <p:txBody>
          <a:bodyPr/>
          <a:lstStyle/>
          <a:p>
            <a:fld id="{4FAB73BC-B049-4115-A692-8D63A059BFB8}" type="slidenum">
              <a:rPr lang="en-US" smtClean="0"/>
              <a:pPr/>
              <a:t>19</a:t>
            </a:fld>
            <a:endParaRPr lang="en-US" dirty="0"/>
          </a:p>
        </p:txBody>
      </p:sp>
      <p:sp>
        <p:nvSpPr>
          <p:cNvPr id="2" name="Rectangle 2">
            <a:extLst>
              <a:ext uri="{FF2B5EF4-FFF2-40B4-BE49-F238E27FC236}">
                <a16:creationId xmlns:a16="http://schemas.microsoft.com/office/drawing/2014/main" id="{FB252AB9-73B6-4EED-8153-B411A3DA79D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0" name="Rectangle 5">
            <a:extLst>
              <a:ext uri="{FF2B5EF4-FFF2-40B4-BE49-F238E27FC236}">
                <a16:creationId xmlns:a16="http://schemas.microsoft.com/office/drawing/2014/main" id="{B60CB93D-3C0A-4225-9544-CC76D1D72FAB}"/>
              </a:ext>
            </a:extLst>
          </p:cNvPr>
          <p:cNvSpPr>
            <a:spLocks noChangeArrowheads="1"/>
          </p:cNvSpPr>
          <p:nvPr/>
        </p:nvSpPr>
        <p:spPr bwMode="auto">
          <a:xfrm>
            <a:off x="380998" y="2806079"/>
            <a:ext cx="3162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sp>
        <p:nvSpPr>
          <p:cNvPr id="3" name="CasellaDiTesto 2">
            <a:extLst>
              <a:ext uri="{FF2B5EF4-FFF2-40B4-BE49-F238E27FC236}">
                <a16:creationId xmlns:a16="http://schemas.microsoft.com/office/drawing/2014/main" id="{55E1F622-371A-4590-A236-FB5938ED1A7E}"/>
              </a:ext>
            </a:extLst>
          </p:cNvPr>
          <p:cNvSpPr txBox="1"/>
          <p:nvPr/>
        </p:nvSpPr>
        <p:spPr>
          <a:xfrm>
            <a:off x="4091939" y="2280503"/>
            <a:ext cx="4283434" cy="1508105"/>
          </a:xfrm>
          <a:prstGeom prst="rect">
            <a:avLst/>
          </a:prstGeom>
          <a:noFill/>
        </p:spPr>
        <p:txBody>
          <a:bodyPr wrap="square" rtlCol="0">
            <a:spAutoFit/>
          </a:bodyPr>
          <a:lstStyle/>
          <a:p>
            <a:r>
              <a:rPr lang="it-IT" sz="1400" b="1" dirty="0">
                <a:solidFill>
                  <a:srgbClr val="00B050"/>
                </a:solidFill>
                <a:latin typeface="Ebrima" panose="02000000000000000000" pitchFamily="2" charset="0"/>
                <a:ea typeface="Ebrima" panose="02000000000000000000" pitchFamily="2" charset="0"/>
                <a:cs typeface="Ebrima" panose="02000000000000000000" pitchFamily="2" charset="0"/>
              </a:rPr>
              <a:t>COMUNE DI SOVERE</a:t>
            </a:r>
          </a:p>
          <a:p>
            <a:r>
              <a:rPr lang="it-IT" sz="1200" dirty="0">
                <a:solidFill>
                  <a:srgbClr val="00B050"/>
                </a:solidFill>
                <a:latin typeface="Ebrima" panose="02000000000000000000" pitchFamily="2" charset="0"/>
                <a:ea typeface="Ebrima" panose="02000000000000000000" pitchFamily="2" charset="0"/>
                <a:cs typeface="Ebrima" panose="02000000000000000000" pitchFamily="2" charset="0"/>
              </a:rPr>
              <a:t>Via G. Marconi, 6 - 24060 Sovere (BG)</a:t>
            </a:r>
          </a:p>
          <a:p>
            <a:r>
              <a:rPr lang="it-IT" sz="1200" dirty="0">
                <a:solidFill>
                  <a:srgbClr val="00B050"/>
                </a:solidFill>
                <a:latin typeface="Ebrima" panose="02000000000000000000" pitchFamily="2" charset="0"/>
                <a:ea typeface="Ebrima" panose="02000000000000000000" pitchFamily="2" charset="0"/>
                <a:cs typeface="Ebrima" panose="02000000000000000000" pitchFamily="2" charset="0"/>
              </a:rPr>
              <a:t>Ufficio Servizi scolastici</a:t>
            </a:r>
          </a:p>
          <a:p>
            <a:r>
              <a:rPr lang="it-IT" sz="1200" dirty="0">
                <a:solidFill>
                  <a:srgbClr val="00B050"/>
                </a:solidFill>
                <a:latin typeface="Ebrima" panose="02000000000000000000" pitchFamily="2" charset="0"/>
                <a:ea typeface="Ebrima" panose="02000000000000000000" pitchFamily="2" charset="0"/>
                <a:cs typeface="Ebrima" panose="02000000000000000000" pitchFamily="2" charset="0"/>
              </a:rPr>
              <a:t>tel. 035 981107 - </a:t>
            </a:r>
            <a:r>
              <a:rPr lang="it-IT" sz="1200" dirty="0" err="1">
                <a:solidFill>
                  <a:srgbClr val="00B050"/>
                </a:solidFill>
                <a:latin typeface="Ebrima" panose="02000000000000000000" pitchFamily="2" charset="0"/>
                <a:ea typeface="Ebrima" panose="02000000000000000000" pitchFamily="2" charset="0"/>
                <a:cs typeface="Ebrima" panose="02000000000000000000" pitchFamily="2" charset="0"/>
              </a:rPr>
              <a:t>int</a:t>
            </a:r>
            <a:r>
              <a:rPr lang="it-IT" sz="1200" dirty="0">
                <a:solidFill>
                  <a:srgbClr val="00B050"/>
                </a:solidFill>
                <a:latin typeface="Ebrima" panose="02000000000000000000" pitchFamily="2" charset="0"/>
                <a:ea typeface="Ebrima" panose="02000000000000000000" pitchFamily="2" charset="0"/>
                <a:cs typeface="Ebrima" panose="02000000000000000000" pitchFamily="2" charset="0"/>
              </a:rPr>
              <a:t>. 1 | fax 035 981762</a:t>
            </a:r>
          </a:p>
          <a:p>
            <a:r>
              <a:rPr lang="it-IT" sz="1200" dirty="0">
                <a:solidFill>
                  <a:srgbClr val="00B050"/>
                </a:solidFill>
                <a:latin typeface="Ebrima" panose="02000000000000000000" pitchFamily="2" charset="0"/>
                <a:ea typeface="Ebrima" panose="02000000000000000000" pitchFamily="2" charset="0"/>
                <a:cs typeface="Ebrima" panose="02000000000000000000" pitchFamily="2" charset="0"/>
              </a:rPr>
              <a:t>e-mail: </a:t>
            </a:r>
            <a:r>
              <a:rPr lang="it-IT" sz="1200" dirty="0">
                <a:solidFill>
                  <a:srgbClr val="00B050"/>
                </a:solidFill>
                <a:latin typeface="Ebrima" panose="02000000000000000000" pitchFamily="2" charset="0"/>
                <a:ea typeface="Ebrima" panose="02000000000000000000" pitchFamily="2" charset="0"/>
                <a:cs typeface="Ebrima" panose="02000000000000000000" pitchFamily="2" charset="0"/>
                <a:hlinkClick r:id="rId2">
                  <a:extLst>
                    <a:ext uri="{A12FA001-AC4F-418D-AE19-62706E023703}">
                      <ahyp:hlinkClr xmlns:ahyp="http://schemas.microsoft.com/office/drawing/2018/hyperlinkcolor" val="tx"/>
                    </a:ext>
                  </a:extLst>
                </a:hlinkClick>
              </a:rPr>
              <a:t>info@comune.sovere.bg.it</a:t>
            </a:r>
            <a:endParaRPr lang="it-IT" sz="1200" dirty="0">
              <a:solidFill>
                <a:srgbClr val="00B050"/>
              </a:solidFill>
              <a:latin typeface="Ebrima" panose="02000000000000000000" pitchFamily="2" charset="0"/>
              <a:ea typeface="Ebrima" panose="02000000000000000000" pitchFamily="2" charset="0"/>
              <a:cs typeface="Ebrima" panose="02000000000000000000" pitchFamily="2" charset="0"/>
            </a:endParaRPr>
          </a:p>
          <a:p>
            <a:r>
              <a:rPr lang="it-IT" sz="1200" dirty="0" err="1">
                <a:solidFill>
                  <a:srgbClr val="00B050"/>
                </a:solidFill>
                <a:latin typeface="Ebrima" panose="02000000000000000000" pitchFamily="2" charset="0"/>
                <a:ea typeface="Ebrima" panose="02000000000000000000" pitchFamily="2" charset="0"/>
                <a:cs typeface="Ebrima" panose="02000000000000000000" pitchFamily="2" charset="0"/>
              </a:rPr>
              <a:t>pec</a:t>
            </a:r>
            <a:r>
              <a:rPr lang="it-IT" sz="1200" dirty="0">
                <a:solidFill>
                  <a:srgbClr val="00B050"/>
                </a:solidFill>
                <a:latin typeface="Ebrima" panose="02000000000000000000" pitchFamily="2" charset="0"/>
                <a:ea typeface="Ebrima" panose="02000000000000000000" pitchFamily="2" charset="0"/>
                <a:cs typeface="Ebrima" panose="02000000000000000000" pitchFamily="2" charset="0"/>
              </a:rPr>
              <a:t>: </a:t>
            </a:r>
            <a:r>
              <a:rPr lang="it-IT" sz="1200" dirty="0">
                <a:solidFill>
                  <a:srgbClr val="00B050"/>
                </a:solidFill>
                <a:latin typeface="Ebrima" panose="02000000000000000000" pitchFamily="2" charset="0"/>
                <a:ea typeface="Ebrima" panose="02000000000000000000" pitchFamily="2" charset="0"/>
                <a:cs typeface="Ebrima" panose="02000000000000000000" pitchFamily="2" charset="0"/>
                <a:hlinkClick r:id="rId3">
                  <a:extLst>
                    <a:ext uri="{A12FA001-AC4F-418D-AE19-62706E023703}">
                      <ahyp:hlinkClr xmlns:ahyp="http://schemas.microsoft.com/office/drawing/2018/hyperlinkcolor" val="tx"/>
                    </a:ext>
                  </a:extLst>
                </a:hlinkClick>
              </a:rPr>
              <a:t>comune.sovere@pec.regione.lombardia.it</a:t>
            </a:r>
            <a:endParaRPr lang="it-IT" sz="1200" dirty="0">
              <a:solidFill>
                <a:srgbClr val="00B050"/>
              </a:solidFill>
              <a:latin typeface="Ebrima" panose="02000000000000000000" pitchFamily="2" charset="0"/>
              <a:ea typeface="Ebrima" panose="02000000000000000000" pitchFamily="2" charset="0"/>
              <a:cs typeface="Ebrima" panose="02000000000000000000" pitchFamily="2" charset="0"/>
            </a:endParaRPr>
          </a:p>
          <a:p>
            <a:endParaRPr lang="it-IT" dirty="0"/>
          </a:p>
        </p:txBody>
      </p:sp>
      <p:pic>
        <p:nvPicPr>
          <p:cNvPr id="6" name="Immagine 5">
            <a:extLst>
              <a:ext uri="{FF2B5EF4-FFF2-40B4-BE49-F238E27FC236}">
                <a16:creationId xmlns:a16="http://schemas.microsoft.com/office/drawing/2014/main" id="{958AA429-AEE3-4DA4-A4F0-B5B044C7395C}"/>
              </a:ext>
            </a:extLst>
          </p:cNvPr>
          <p:cNvPicPr>
            <a:picLocks noChangeAspect="1"/>
          </p:cNvPicPr>
          <p:nvPr/>
        </p:nvPicPr>
        <p:blipFill rotWithShape="1">
          <a:blip r:embed="rId4"/>
          <a:srcRect l="53623" t="30157" r="3612" b="19652"/>
          <a:stretch/>
        </p:blipFill>
        <p:spPr>
          <a:xfrm>
            <a:off x="380998" y="900237"/>
            <a:ext cx="3413762" cy="2363042"/>
          </a:xfrm>
          <a:prstGeom prst="rect">
            <a:avLst/>
          </a:prstGeom>
        </p:spPr>
      </p:pic>
    </p:spTree>
    <p:extLst>
      <p:ext uri="{BB962C8B-B14F-4D97-AF65-F5344CB8AC3E}">
        <p14:creationId xmlns:p14="http://schemas.microsoft.com/office/powerpoint/2010/main" val="3021664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912979" y="1"/>
            <a:ext cx="5303183" cy="6858000"/>
          </a:xfrm>
        </p:spPr>
        <p:txBody>
          <a:bodyPr>
            <a:normAutofit/>
          </a:bodyPr>
          <a:lstStyle/>
          <a:p>
            <a:pPr algn="l"/>
            <a:r>
              <a:rPr lang="it-IT" sz="1400" b="1" dirty="0">
                <a:solidFill>
                  <a:schemeClr val="accent2">
                    <a:lumMod val="75000"/>
                  </a:schemeClr>
                </a:solidFill>
              </a:rPr>
              <a:t>INDICE</a:t>
            </a:r>
          </a:p>
          <a:p>
            <a:pPr marL="171450" indent="-171450" algn="l">
              <a:buFont typeface="Arial" panose="020B0604020202020204" pitchFamily="34" charset="0"/>
              <a:buChar char="•"/>
            </a:pPr>
            <a:r>
              <a:rPr lang="it-IT" sz="1200" dirty="0"/>
              <a:t>PREMESSA								</a:t>
            </a:r>
            <a:r>
              <a:rPr lang="it-IT" sz="1200" dirty="0" err="1"/>
              <a:t>pag</a:t>
            </a:r>
            <a:r>
              <a:rPr lang="it-IT" sz="1200" dirty="0"/>
              <a:t> 3</a:t>
            </a:r>
          </a:p>
          <a:p>
            <a:pPr marL="171450" indent="-171450" algn="l">
              <a:buFont typeface="Arial" panose="020B0604020202020204" pitchFamily="34" charset="0"/>
              <a:buChar char="•"/>
            </a:pPr>
            <a:r>
              <a:rPr lang="it-IT" sz="1200" dirty="0"/>
              <a:t>PRINCIPI FONDAMENTALI						</a:t>
            </a:r>
            <a:r>
              <a:rPr lang="it-IT" sz="1200" dirty="0" err="1"/>
              <a:t>pag</a:t>
            </a:r>
            <a:r>
              <a:rPr lang="it-IT" sz="1200" dirty="0"/>
              <a:t> 3</a:t>
            </a:r>
          </a:p>
          <a:p>
            <a:pPr marL="171450" indent="-171450" algn="l">
              <a:buFont typeface="Arial" panose="020B0604020202020204" pitchFamily="34" charset="0"/>
              <a:buChar char="•"/>
            </a:pPr>
            <a:r>
              <a:rPr lang="it-IT" sz="1200" dirty="0"/>
              <a:t>DESTINATARI-RICETTIVITA’-FORMAZIONE DEI GRUPPI 	</a:t>
            </a:r>
            <a:r>
              <a:rPr lang="it-IT" sz="1200" dirty="0" err="1"/>
              <a:t>pag</a:t>
            </a:r>
            <a:r>
              <a:rPr lang="it-IT" sz="1200" dirty="0"/>
              <a:t> 4</a:t>
            </a:r>
          </a:p>
          <a:p>
            <a:pPr marL="171450" indent="-171450" algn="l">
              <a:buFont typeface="Arial" panose="020B0604020202020204" pitchFamily="34" charset="0"/>
              <a:buChar char="•"/>
            </a:pPr>
            <a:r>
              <a:rPr lang="it-IT" sz="1200" dirty="0"/>
              <a:t>TIPOLOGIA DI FREQUENZA					</a:t>
            </a:r>
            <a:r>
              <a:rPr lang="it-IT" sz="1200" dirty="0" err="1"/>
              <a:t>pag</a:t>
            </a:r>
            <a:r>
              <a:rPr lang="it-IT" sz="1200" dirty="0"/>
              <a:t> 4</a:t>
            </a:r>
          </a:p>
          <a:p>
            <a:pPr marL="171450" indent="-171450" algn="l">
              <a:buFont typeface="Arial" panose="020B0604020202020204" pitchFamily="34" charset="0"/>
              <a:buChar char="•"/>
            </a:pPr>
            <a:r>
              <a:rPr lang="it-IT" sz="1200" dirty="0"/>
              <a:t>PERSONALE							</a:t>
            </a:r>
            <a:r>
              <a:rPr lang="it-IT" sz="1200" dirty="0" err="1"/>
              <a:t>pag</a:t>
            </a:r>
            <a:r>
              <a:rPr lang="it-IT" sz="1200" dirty="0"/>
              <a:t> 5</a:t>
            </a:r>
          </a:p>
          <a:p>
            <a:pPr marL="171450" indent="-171450" algn="l">
              <a:buFont typeface="Arial" panose="020B0604020202020204" pitchFamily="34" charset="0"/>
              <a:buChar char="•"/>
            </a:pPr>
            <a:r>
              <a:rPr lang="it-IT" sz="1200" dirty="0"/>
              <a:t>FORMAZIONE							</a:t>
            </a:r>
            <a:r>
              <a:rPr lang="it-IT" sz="1200" dirty="0" err="1"/>
              <a:t>pag</a:t>
            </a:r>
            <a:r>
              <a:rPr lang="it-IT" sz="1200" dirty="0"/>
              <a:t> 5</a:t>
            </a:r>
          </a:p>
          <a:p>
            <a:pPr marL="171450" indent="-171450" algn="l">
              <a:buFont typeface="Arial" panose="020B0604020202020204" pitchFamily="34" charset="0"/>
              <a:buChar char="•"/>
            </a:pPr>
            <a:r>
              <a:rPr lang="it-IT" sz="1200" dirty="0"/>
              <a:t>SPAZI DEL NIDO							</a:t>
            </a:r>
            <a:r>
              <a:rPr lang="it-IT" sz="1200" dirty="0" err="1"/>
              <a:t>pag</a:t>
            </a:r>
            <a:r>
              <a:rPr lang="it-IT" sz="1200" dirty="0"/>
              <a:t> 5</a:t>
            </a:r>
          </a:p>
          <a:p>
            <a:pPr marL="171450" indent="-171450" algn="l">
              <a:buFont typeface="Arial" panose="020B0604020202020204" pitchFamily="34" charset="0"/>
              <a:buChar char="•"/>
            </a:pPr>
            <a:r>
              <a:rPr lang="it-IT" sz="1200" dirty="0"/>
              <a:t>L’AMBIENTAMENTO                           				</a:t>
            </a:r>
            <a:r>
              <a:rPr lang="it-IT" sz="1200" dirty="0" err="1"/>
              <a:t>pag</a:t>
            </a:r>
            <a:r>
              <a:rPr lang="it-IT" sz="1200" dirty="0"/>
              <a:t> 6</a:t>
            </a:r>
          </a:p>
          <a:p>
            <a:pPr marL="171450" indent="-171450" algn="l">
              <a:buFont typeface="Arial" panose="020B0604020202020204" pitchFamily="34" charset="0"/>
              <a:buChar char="•"/>
            </a:pPr>
            <a:r>
              <a:rPr lang="it-IT" sz="1200" dirty="0"/>
              <a:t>LA GIORNATA AL NIDO						</a:t>
            </a:r>
            <a:r>
              <a:rPr lang="it-IT" sz="1200" dirty="0" err="1"/>
              <a:t>pag</a:t>
            </a:r>
            <a:r>
              <a:rPr lang="it-IT" sz="1200" dirty="0"/>
              <a:t> 7</a:t>
            </a:r>
          </a:p>
          <a:p>
            <a:pPr marL="171450" indent="-171450" algn="l">
              <a:buFont typeface="Arial" panose="020B0604020202020204" pitchFamily="34" charset="0"/>
              <a:buChar char="•"/>
            </a:pPr>
            <a:r>
              <a:rPr lang="it-IT" sz="1200" dirty="0"/>
              <a:t>COSA OCCORRE PORTARE AL NIDO				</a:t>
            </a:r>
            <a:r>
              <a:rPr lang="it-IT" sz="1200" dirty="0" err="1"/>
              <a:t>pag</a:t>
            </a:r>
            <a:r>
              <a:rPr lang="it-IT" sz="1200" dirty="0"/>
              <a:t> 8</a:t>
            </a:r>
          </a:p>
          <a:p>
            <a:pPr marL="171450" indent="-171450" algn="l">
              <a:buFont typeface="Arial" panose="020B0604020202020204" pitchFamily="34" charset="0"/>
              <a:buChar char="•"/>
            </a:pPr>
            <a:r>
              <a:rPr lang="it-IT" sz="1200" dirty="0"/>
              <a:t>INIZIATIVE PER LE FAMIGLIE					</a:t>
            </a:r>
            <a:r>
              <a:rPr lang="it-IT" sz="1200" dirty="0" err="1"/>
              <a:t>pag</a:t>
            </a:r>
            <a:r>
              <a:rPr lang="it-IT" sz="1200" dirty="0"/>
              <a:t> 8</a:t>
            </a:r>
          </a:p>
          <a:p>
            <a:pPr marL="171450" indent="-171450" algn="l">
              <a:buFont typeface="Arial" panose="020B0604020202020204" pitchFamily="34" charset="0"/>
              <a:buChar char="•"/>
            </a:pPr>
            <a:r>
              <a:rPr lang="it-IT" sz="1200" dirty="0"/>
              <a:t>DOMADA DI ISCRIZIONE						</a:t>
            </a:r>
            <a:r>
              <a:rPr lang="it-IT" sz="1200" dirty="0" err="1"/>
              <a:t>pag</a:t>
            </a:r>
            <a:r>
              <a:rPr lang="it-IT" sz="1200" dirty="0"/>
              <a:t> 10</a:t>
            </a:r>
          </a:p>
          <a:p>
            <a:pPr marL="171450" indent="-171450" algn="l">
              <a:buFont typeface="Arial" panose="020B0604020202020204" pitchFamily="34" charset="0"/>
              <a:buChar char="•"/>
            </a:pPr>
            <a:r>
              <a:rPr lang="it-IT" sz="1200" dirty="0"/>
              <a:t>RETTE DI FREQUENZA						</a:t>
            </a:r>
            <a:r>
              <a:rPr lang="it-IT" sz="1200" dirty="0" err="1"/>
              <a:t>pag</a:t>
            </a:r>
            <a:r>
              <a:rPr lang="it-IT" sz="1200" dirty="0"/>
              <a:t> 10</a:t>
            </a:r>
          </a:p>
          <a:p>
            <a:pPr marL="171450" indent="-171450" algn="l">
              <a:buFont typeface="Arial" panose="020B0604020202020204" pitchFamily="34" charset="0"/>
              <a:buChar char="•"/>
            </a:pPr>
            <a:r>
              <a:rPr lang="it-IT" sz="1200" dirty="0"/>
              <a:t>RIDUZIONI 					                              </a:t>
            </a:r>
            <a:r>
              <a:rPr lang="it-IT" sz="1200" dirty="0" err="1"/>
              <a:t>pag</a:t>
            </a:r>
            <a:r>
              <a:rPr lang="it-IT" sz="1200" dirty="0"/>
              <a:t> 11</a:t>
            </a:r>
          </a:p>
          <a:p>
            <a:pPr marL="171450" indent="-171450" algn="l">
              <a:buFont typeface="Arial" panose="020B0604020202020204" pitchFamily="34" charset="0"/>
              <a:buChar char="•"/>
            </a:pPr>
            <a:r>
              <a:rPr lang="it-IT" sz="1200" dirty="0"/>
              <a:t>GRADUATORIA DI AMMISSIONE E LISTA DI ATTESA                </a:t>
            </a:r>
            <a:r>
              <a:rPr lang="it-IT" sz="1200" dirty="0" err="1"/>
              <a:t>pag</a:t>
            </a:r>
            <a:r>
              <a:rPr lang="it-IT" sz="1200" dirty="0"/>
              <a:t> 11</a:t>
            </a:r>
          </a:p>
          <a:p>
            <a:pPr marL="171450" indent="-171450" algn="l">
              <a:buFont typeface="Arial" panose="020B0604020202020204" pitchFamily="34" charset="0"/>
              <a:buChar char="•"/>
            </a:pPr>
            <a:r>
              <a:rPr lang="it-IT" sz="1200" dirty="0"/>
              <a:t>CRITERI DI AMMISSIONE                                                    </a:t>
            </a:r>
            <a:r>
              <a:rPr lang="it-IT" sz="1200" dirty="0" err="1"/>
              <a:t>pag</a:t>
            </a:r>
            <a:r>
              <a:rPr lang="it-IT" sz="1200" dirty="0"/>
              <a:t> 11</a:t>
            </a:r>
          </a:p>
          <a:p>
            <a:pPr marL="171450" indent="-171450" algn="l">
              <a:buFont typeface="Arial" panose="020B0604020202020204" pitchFamily="34" charset="0"/>
              <a:buChar char="•"/>
            </a:pPr>
            <a:r>
              <a:rPr lang="it-IT" sz="1200" dirty="0"/>
              <a:t>LA RETE TERRITORIALE						</a:t>
            </a:r>
            <a:r>
              <a:rPr lang="it-IT" sz="1200" dirty="0" err="1"/>
              <a:t>pag</a:t>
            </a:r>
            <a:r>
              <a:rPr lang="it-IT" sz="1200" dirty="0"/>
              <a:t> 12</a:t>
            </a:r>
          </a:p>
          <a:p>
            <a:pPr marL="171450" indent="-171450" algn="l">
              <a:buFont typeface="Arial" panose="020B0604020202020204" pitchFamily="34" charset="0"/>
              <a:buChar char="•"/>
            </a:pPr>
            <a:r>
              <a:rPr lang="it-IT" sz="1200" dirty="0"/>
              <a:t>LA QUALITA’ DEL SERVIZIO					</a:t>
            </a:r>
            <a:r>
              <a:rPr lang="it-IT" sz="1200" dirty="0" err="1"/>
              <a:t>pag</a:t>
            </a:r>
            <a:r>
              <a:rPr lang="it-IT" sz="1200" dirty="0"/>
              <a:t> 12</a:t>
            </a:r>
          </a:p>
          <a:p>
            <a:pPr marL="171450" indent="-171450" algn="l">
              <a:buFont typeface="Arial" panose="020B0604020202020204" pitchFamily="34" charset="0"/>
              <a:buChar char="•"/>
            </a:pPr>
            <a:r>
              <a:rPr lang="it-IT" sz="1200" dirty="0"/>
              <a:t>REGOLAMENTO SANITARIO					</a:t>
            </a:r>
            <a:r>
              <a:rPr lang="it-IT" sz="1200" dirty="0" err="1"/>
              <a:t>pag</a:t>
            </a:r>
            <a:r>
              <a:rPr lang="it-IT" sz="1200" dirty="0"/>
              <a:t> 17</a:t>
            </a:r>
          </a:p>
          <a:p>
            <a:pPr marL="171450" indent="-171450" algn="l">
              <a:buFont typeface="Arial" panose="020B0604020202020204" pitchFamily="34" charset="0"/>
              <a:buChar char="•"/>
            </a:pPr>
            <a:r>
              <a:rPr lang="it-IT" sz="1200" dirty="0"/>
              <a:t>CALENDARIO ANNO EDUCATIVO					</a:t>
            </a:r>
            <a:r>
              <a:rPr lang="it-IT" sz="1200" dirty="0" err="1"/>
              <a:t>pag</a:t>
            </a:r>
            <a:r>
              <a:rPr lang="it-IT" sz="1200" dirty="0"/>
              <a:t> 17</a:t>
            </a:r>
          </a:p>
          <a:p>
            <a:pPr marL="171450" indent="-171450" algn="l">
              <a:buFont typeface="Arial" panose="020B0604020202020204" pitchFamily="34" charset="0"/>
              <a:buChar char="•"/>
            </a:pPr>
            <a:r>
              <a:rPr lang="it-IT" sz="1200" dirty="0"/>
              <a:t>NUMERI E INDIRIZZI UTILI                                                 </a:t>
            </a:r>
            <a:r>
              <a:rPr lang="it-IT" sz="1200" dirty="0" err="1"/>
              <a:t>pag</a:t>
            </a:r>
            <a:r>
              <a:rPr lang="it-IT" sz="1200" dirty="0"/>
              <a:t> 19</a:t>
            </a:r>
          </a:p>
          <a:p>
            <a:pPr marL="171450" indent="-171450" algn="l">
              <a:buFont typeface="Arial" panose="020B0604020202020204" pitchFamily="34" charset="0"/>
              <a:buChar char="•"/>
            </a:pPr>
            <a:endParaRPr lang="it-IT" sz="1200" dirty="0"/>
          </a:p>
          <a:p>
            <a:pPr marL="171450" indent="-171450">
              <a:buFont typeface="Arial" panose="020B0604020202020204" pitchFamily="34" charset="0"/>
              <a:buChar char="•"/>
            </a:pPr>
            <a:endParaRPr lang="it-IT" sz="1200" dirty="0"/>
          </a:p>
          <a:p>
            <a:pPr marL="171450" indent="-171450">
              <a:buFont typeface="Arial" panose="020B0604020202020204" pitchFamily="34" charset="0"/>
              <a:buChar char="•"/>
            </a:pPr>
            <a:endParaRPr lang="it-IT" sz="1200" dirty="0"/>
          </a:p>
          <a:p>
            <a:pPr marL="171450" indent="-171450">
              <a:buFont typeface="Arial" panose="020B0604020202020204" pitchFamily="34" charset="0"/>
              <a:buChar char="•"/>
            </a:pPr>
            <a:endParaRPr lang="it-IT" sz="1200" dirty="0"/>
          </a:p>
          <a:p>
            <a:pPr marL="171450" indent="-171450">
              <a:buFont typeface="Arial" panose="020B0604020202020204" pitchFamily="34" charset="0"/>
              <a:buChar char="•"/>
            </a:pPr>
            <a:endParaRPr lang="it-IT" sz="1200" dirty="0"/>
          </a:p>
          <a:p>
            <a:pPr marL="171450" indent="-171450">
              <a:buFont typeface="Arial" panose="020B0604020202020204" pitchFamily="34" charset="0"/>
              <a:buChar char="•"/>
            </a:pPr>
            <a:endParaRPr lang="it-IT" sz="1200" dirty="0"/>
          </a:p>
        </p:txBody>
      </p:sp>
      <p:sp>
        <p:nvSpPr>
          <p:cNvPr id="9" name="CasellaDiTesto 8"/>
          <p:cNvSpPr txBox="1"/>
          <p:nvPr/>
        </p:nvSpPr>
        <p:spPr>
          <a:xfrm rot="1216226">
            <a:off x="6638191" y="2244301"/>
            <a:ext cx="2573214" cy="2732484"/>
          </a:xfrm>
          <a:prstGeom prst="foldedCorner">
            <a:avLst/>
          </a:prstGeom>
          <a:solidFill>
            <a:schemeClr val="accent1">
              <a:lumMod val="20000"/>
              <a:lumOff val="80000"/>
            </a:schemeClr>
          </a:solidFill>
          <a:ln>
            <a:noFill/>
          </a:ln>
          <a:effectLst>
            <a:glow rad="241300">
              <a:schemeClr val="accent1">
                <a:satMod val="175000"/>
                <a:alpha val="32000"/>
              </a:schemeClr>
            </a:glow>
          </a:effectLst>
        </p:spPr>
        <p:txBody>
          <a:bodyPr wrap="square" rtlCol="0">
            <a:spAutoFit/>
          </a:bodyPr>
          <a:lstStyle/>
          <a:p>
            <a:pPr algn="ctr"/>
            <a:r>
              <a:rPr lang="it-IT" sz="1200" b="1" dirty="0">
                <a:solidFill>
                  <a:schemeClr val="accent2">
                    <a:lumMod val="75000"/>
                  </a:schemeClr>
                </a:solidFill>
                <a:latin typeface="Papyrus" panose="03070502060502030205" pitchFamily="66" charset="0"/>
              </a:rPr>
              <a:t>“Il bambino è fatto di cento. Il bambino ha cento lingue,</a:t>
            </a:r>
          </a:p>
          <a:p>
            <a:pPr algn="ctr"/>
            <a:r>
              <a:rPr lang="it-IT" sz="1200" b="1" dirty="0">
                <a:solidFill>
                  <a:schemeClr val="accent2">
                    <a:lumMod val="75000"/>
                  </a:schemeClr>
                </a:solidFill>
                <a:latin typeface="Papyrus" panose="03070502060502030205" pitchFamily="66" charset="0"/>
              </a:rPr>
              <a:t> cento mani, cento pensieri, cento modi di pensare, di giocare e di parlare,</a:t>
            </a:r>
          </a:p>
          <a:p>
            <a:pPr algn="ctr"/>
            <a:r>
              <a:rPr lang="it-IT" sz="1200" b="1" dirty="0">
                <a:solidFill>
                  <a:schemeClr val="accent2">
                    <a:lumMod val="75000"/>
                  </a:schemeClr>
                </a:solidFill>
                <a:latin typeface="Papyrus" panose="03070502060502030205" pitchFamily="66" charset="0"/>
              </a:rPr>
              <a:t> cento sempre cento modi di ascoltare, di stupire di amare,</a:t>
            </a:r>
          </a:p>
          <a:p>
            <a:pPr algn="ctr"/>
            <a:r>
              <a:rPr lang="it-IT" sz="1200" b="1" dirty="0">
                <a:solidFill>
                  <a:schemeClr val="accent2">
                    <a:lumMod val="75000"/>
                  </a:schemeClr>
                </a:solidFill>
                <a:latin typeface="Papyrus" panose="03070502060502030205" pitchFamily="66" charset="0"/>
              </a:rPr>
              <a:t>cento allegrie per cantare e capire, cento mondi da scoprire, </a:t>
            </a:r>
          </a:p>
          <a:p>
            <a:pPr algn="ctr"/>
            <a:r>
              <a:rPr lang="it-IT" sz="1200" b="1" dirty="0">
                <a:solidFill>
                  <a:schemeClr val="accent2">
                    <a:lumMod val="75000"/>
                  </a:schemeClr>
                </a:solidFill>
                <a:latin typeface="Papyrus" panose="03070502060502030205" pitchFamily="66" charset="0"/>
              </a:rPr>
              <a:t>cento mondi da inventare, cento mondi da sognare…”</a:t>
            </a:r>
          </a:p>
          <a:p>
            <a:pPr algn="ctr"/>
            <a:r>
              <a:rPr lang="it-IT" sz="1200" b="1" dirty="0">
                <a:solidFill>
                  <a:schemeClr val="accent2">
                    <a:lumMod val="75000"/>
                  </a:schemeClr>
                </a:solidFill>
                <a:latin typeface="Papyrus" panose="03070502060502030205" pitchFamily="66" charset="0"/>
              </a:rPr>
              <a:t>(Loris Malaguzzi)</a:t>
            </a:r>
          </a:p>
        </p:txBody>
      </p:sp>
    </p:spTree>
    <p:extLst>
      <p:ext uri="{BB962C8B-B14F-4D97-AF65-F5344CB8AC3E}">
        <p14:creationId xmlns:p14="http://schemas.microsoft.com/office/powerpoint/2010/main" val="3346521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84285" y="363915"/>
            <a:ext cx="11623430" cy="6309420"/>
          </a:xfrm>
          <a:prstGeom prst="rect">
            <a:avLst/>
          </a:prstGeom>
          <a:noFill/>
        </p:spPr>
        <p:txBody>
          <a:bodyPr wrap="square" rtlCol="0">
            <a:spAutoFit/>
          </a:bodyPr>
          <a:lstStyle/>
          <a:p>
            <a:pPr algn="just"/>
            <a:r>
              <a:rPr lang="it-IT" sz="1600" b="1" dirty="0">
                <a:solidFill>
                  <a:srgbClr val="0070C0"/>
                </a:solidFill>
                <a:latin typeface="Ebrima" panose="02000000000000000000" pitchFamily="2" charset="0"/>
                <a:ea typeface="Ebrima" panose="02000000000000000000" pitchFamily="2" charset="0"/>
                <a:cs typeface="Ebrima" panose="02000000000000000000" pitchFamily="2" charset="0"/>
              </a:rPr>
              <a:t>PREMESSA</a:t>
            </a:r>
          </a:p>
          <a:p>
            <a:pPr algn="just"/>
            <a:r>
              <a:rPr lang="it-IT" sz="1200" dirty="0">
                <a:latin typeface="Ebrima" panose="02000000000000000000" pitchFamily="2" charset="0"/>
                <a:ea typeface="Ebrima" panose="02000000000000000000" pitchFamily="2" charset="0"/>
                <a:cs typeface="Ebrima" panose="02000000000000000000" pitchFamily="2" charset="0"/>
              </a:rPr>
              <a:t>Il Nido Comunale di Sovere, rappresenta un'agenzia educativa che attua un servizio di sostegno alle famiglie. Costituisce un luogo sereno  e stimolante per la crescita affettiva, cognitiva e sociale dei bambini; uno spazio che affianca e coinvolge le famiglie nel compito di cura e di educazione, promuovendo un clima di incontro, di confronto e di collaborazione fra genitori e personale operativo. Il Nido comunale di Sovere fa parte, con la Scuola dell’Infanzia </a:t>
            </a:r>
            <a:r>
              <a:rPr lang="it-IT" sz="1200" i="1" dirty="0">
                <a:latin typeface="Ebrima" panose="02000000000000000000" pitchFamily="2" charset="0"/>
                <a:ea typeface="Ebrima" panose="02000000000000000000" pitchFamily="2" charset="0"/>
                <a:cs typeface="Ebrima" panose="02000000000000000000" pitchFamily="2" charset="0"/>
              </a:rPr>
              <a:t>Dott. F. </a:t>
            </a:r>
            <a:r>
              <a:rPr lang="it-IT" sz="1200" i="1" dirty="0" err="1">
                <a:latin typeface="Ebrima" panose="02000000000000000000" pitchFamily="2" charset="0"/>
                <a:ea typeface="Ebrima" panose="02000000000000000000" pitchFamily="2" charset="0"/>
                <a:cs typeface="Ebrima" panose="02000000000000000000" pitchFamily="2" charset="0"/>
              </a:rPr>
              <a:t>Riscaldini</a:t>
            </a:r>
            <a:r>
              <a:rPr lang="it-IT" sz="1200" i="1" dirty="0">
                <a:latin typeface="Ebrima" panose="02000000000000000000" pitchFamily="2" charset="0"/>
                <a:ea typeface="Ebrima" panose="02000000000000000000" pitchFamily="2" charset="0"/>
                <a:cs typeface="Ebrima" panose="02000000000000000000" pitchFamily="2" charset="0"/>
              </a:rPr>
              <a:t> </a:t>
            </a:r>
            <a:r>
              <a:rPr lang="it-IT" sz="1200" dirty="0">
                <a:latin typeface="Ebrima" panose="02000000000000000000" pitchFamily="2" charset="0"/>
                <a:ea typeface="Ebrima" panose="02000000000000000000" pitchFamily="2" charset="0"/>
                <a:cs typeface="Ebrima" panose="02000000000000000000" pitchFamily="2" charset="0"/>
              </a:rPr>
              <a:t>dell’I.C. </a:t>
            </a:r>
            <a:r>
              <a:rPr lang="it-IT" sz="1200" i="1" dirty="0">
                <a:latin typeface="Ebrima" panose="02000000000000000000" pitchFamily="2" charset="0"/>
                <a:ea typeface="Ebrima" panose="02000000000000000000" pitchFamily="2" charset="0"/>
                <a:cs typeface="Ebrima" panose="02000000000000000000" pitchFamily="2" charset="0"/>
              </a:rPr>
              <a:t>D.  Spada di Sovere</a:t>
            </a:r>
            <a:r>
              <a:rPr lang="it-IT" sz="1200" dirty="0">
                <a:latin typeface="Ebrima" panose="02000000000000000000" pitchFamily="2" charset="0"/>
                <a:ea typeface="Ebrima" panose="02000000000000000000" pitchFamily="2" charset="0"/>
                <a:cs typeface="Ebrima" panose="02000000000000000000" pitchFamily="2" charset="0"/>
              </a:rPr>
              <a:t>, del </a:t>
            </a:r>
            <a:r>
              <a:rPr lang="it-IT" sz="1200" b="1" dirty="0">
                <a:latin typeface="Ebrima" panose="02000000000000000000" pitchFamily="2" charset="0"/>
                <a:ea typeface="Ebrima" panose="02000000000000000000" pitchFamily="2" charset="0"/>
                <a:cs typeface="Ebrima" panose="02000000000000000000" pitchFamily="2" charset="0"/>
              </a:rPr>
              <a:t>POLO ZERO SEI SENZA ZAINO di SOVERE</a:t>
            </a:r>
            <a:r>
              <a:rPr lang="it-IT" sz="1200" dirty="0">
                <a:latin typeface="Ebrima" panose="02000000000000000000" pitchFamily="2" charset="0"/>
                <a:ea typeface="Ebrima" panose="02000000000000000000" pitchFamily="2" charset="0"/>
                <a:cs typeface="Ebrima" panose="02000000000000000000" pitchFamily="2" charset="0"/>
              </a:rPr>
              <a:t>, che adotta il modello educativo di Scuola Senza Zaino all’insegna dei valori di comunità, ospitalità e responsabilità. Nido e Scuola dell’infanzia mantengono forma giuridica e modalità di gestione autonome, assumendosi l’impegno ad una forma di collaborazione strutturale e continua che prevede: la fruizione condivisa degli ambienti interni ed esterni dell’edificio per le attività educative delle bambine e dei bambini 0/6; l’adozione di un modello educativo condiviso; l’adozione di un piano di formazione condiviso per il personale; l’adozione di un regolamento comunale; l’adozione di tutte le forme di coordinamento che garantiscono la massima collaborazione e condivisione e l’uniformità dei servizi offerti.</a:t>
            </a:r>
            <a:endParaRPr lang="it-IT" sz="1200" dirty="0">
              <a:highlight>
                <a:srgbClr val="FFFF00"/>
              </a:highlight>
              <a:latin typeface="Ebrima" panose="02000000000000000000" pitchFamily="2" charset="0"/>
              <a:ea typeface="Ebrima" panose="02000000000000000000" pitchFamily="2" charset="0"/>
              <a:cs typeface="Ebrima" panose="02000000000000000000" pitchFamily="2" charset="0"/>
            </a:endParaRPr>
          </a:p>
          <a:p>
            <a:pPr algn="just"/>
            <a:r>
              <a:rPr lang="it-IT" sz="1200" dirty="0">
                <a:latin typeface="Ebrima" panose="02000000000000000000" pitchFamily="2" charset="0"/>
                <a:ea typeface="Ebrima" panose="02000000000000000000" pitchFamily="2" charset="0"/>
                <a:cs typeface="Ebrima" panose="02000000000000000000" pitchFamily="2" charset="0"/>
              </a:rPr>
              <a:t>La valenza pedagogica del Nido e dunque la sua qualità, si gioca sulla sua capacità di proporsi come ambiente sicuro, generoso dal punto di vista affettivo, ricco di occasioni sociali e di situazioni di apprendimento. L’esperienza educativa che una famiglia vive al nido è molto intensa: si impara a lasciarsi, a fare delle cose in autonomia, per poi rincontrarsi e riscoprirsi un po’ diversi, un po’ cresciuti. Le principali linee di intervento al nido riguardano perciò da un lato la centralità del bambino come portatore di diritti, risorse, competenze e bisogni che trovano espressione nello spazio del nido, dall'altro la centralità della famiglia come interlocutrice privilegiata nel processo di crescita del bambino, soggetto capace di partecipare in modo attivo e consapevole al progetto educativo.</a:t>
            </a:r>
          </a:p>
          <a:p>
            <a:pPr algn="just"/>
            <a:r>
              <a:rPr lang="it-IT" sz="1200" dirty="0">
                <a:latin typeface="Ebrima" panose="02000000000000000000" pitchFamily="2" charset="0"/>
                <a:ea typeface="Ebrima" panose="02000000000000000000" pitchFamily="2" charset="0"/>
                <a:cs typeface="Ebrima" panose="02000000000000000000" pitchFamily="2" charset="0"/>
              </a:rPr>
              <a:t>Nel Nido si realizzano esperienze, si costruiscono relazioni significative fra bambini, genitori ed operatori in modo da consentire e favorire l’integrazione, il rispetto reciproco, la giustizia sociale, l’attenzione e la valorizzazione dell’ambiente: valori che, se appresi nella prima infanzia, diventano fondamenti dell’educazione e perciò ricchezza per la comunità.</a:t>
            </a:r>
          </a:p>
          <a:p>
            <a:pPr algn="just"/>
            <a:r>
              <a:rPr lang="it-IT" sz="1200" u="sng" dirty="0">
                <a:latin typeface="Ebrima" panose="02000000000000000000" pitchFamily="2" charset="0"/>
                <a:ea typeface="Ebrima" panose="02000000000000000000" pitchFamily="2" charset="0"/>
                <a:cs typeface="Ebrima" panose="02000000000000000000" pitchFamily="2" charset="0"/>
              </a:rPr>
              <a:t>La Carta dei Servizi, vuole essere uno strumento di conoscenza, di informazione e di tutela per gli utenti, garantendo chiarezza, trasparenza ed il continuo miglioramento del servizio</a:t>
            </a:r>
            <a:r>
              <a:rPr lang="it-IT" sz="1200" dirty="0">
                <a:latin typeface="Ebrima" panose="02000000000000000000" pitchFamily="2" charset="0"/>
                <a:ea typeface="Ebrima" panose="02000000000000000000" pitchFamily="2" charset="0"/>
                <a:cs typeface="Ebrima" panose="02000000000000000000" pitchFamily="2" charset="0"/>
              </a:rPr>
              <a:t>.</a:t>
            </a:r>
          </a:p>
          <a:p>
            <a:pPr algn="just"/>
            <a:r>
              <a:rPr lang="it-IT" sz="1200" b="1" i="1" dirty="0">
                <a:latin typeface="Ebrima" panose="02000000000000000000" pitchFamily="2" charset="0"/>
                <a:ea typeface="Ebrima" panose="02000000000000000000" pitchFamily="2" charset="0"/>
                <a:cs typeface="Ebrima" panose="02000000000000000000" pitchFamily="2" charset="0"/>
              </a:rPr>
              <a:t>Il Regolamento Unico di ambito per le Unità di offerta Asilo Nido (Approvato con deliberazione dell'Assemblea dei Sindaci del 14.12.2020 e modificato con deliberazione dell'Assemblea dei Sindaci del 20.02.2023, del 06.05.2024 e del 04.11.2024con Deliberazione di Consiglio Comunale n. 2 del 13.02.2025) integra la presente Carta dei Servizi.</a:t>
            </a:r>
          </a:p>
          <a:p>
            <a:pPr algn="just"/>
            <a:endParaRPr lang="it-IT" sz="1200" dirty="0">
              <a:latin typeface="Ebrima" panose="02000000000000000000" pitchFamily="2" charset="0"/>
              <a:ea typeface="Ebrima" panose="02000000000000000000" pitchFamily="2" charset="0"/>
              <a:cs typeface="Ebrima" panose="02000000000000000000" pitchFamily="2" charset="0"/>
            </a:endParaRPr>
          </a:p>
          <a:p>
            <a:pPr algn="just"/>
            <a:r>
              <a:rPr lang="it-IT" sz="1600" b="1" dirty="0">
                <a:solidFill>
                  <a:srgbClr val="0070C0"/>
                </a:solidFill>
                <a:latin typeface="Ebrima" panose="02000000000000000000" pitchFamily="2" charset="0"/>
                <a:ea typeface="Ebrima" panose="02000000000000000000" pitchFamily="2" charset="0"/>
                <a:cs typeface="Ebrima" panose="02000000000000000000" pitchFamily="2" charset="0"/>
              </a:rPr>
              <a:t>PRINCIPI FONDAMENTALI</a:t>
            </a:r>
          </a:p>
          <a:p>
            <a:pPr algn="just"/>
            <a:r>
              <a:rPr lang="it-IT" sz="1200" dirty="0">
                <a:latin typeface="Ebrima" panose="02000000000000000000" pitchFamily="2" charset="0"/>
                <a:ea typeface="Ebrima" panose="02000000000000000000" pitchFamily="2" charset="0"/>
                <a:cs typeface="Ebrima" panose="02000000000000000000" pitchFamily="2" charset="0"/>
              </a:rPr>
              <a:t>Il Comune di Sovere e la Cooperativa Sociale Proges definiscono un sistema di regole e garanzie che consentono la massima equità, efficacia e trasparenza negli interventi attraverso la definizione chiara degli obiettivi, degli standard di qualità, delle modalità di accesso al servizio, dell’organizzazione dello stesso, nonché delle modalità di verifica e valutazione della qualità stessa.</a:t>
            </a:r>
          </a:p>
          <a:p>
            <a:pPr algn="just"/>
            <a:r>
              <a:rPr lang="it-IT" sz="1200" dirty="0">
                <a:latin typeface="Ebrima" panose="02000000000000000000" pitchFamily="2" charset="0"/>
                <a:ea typeface="Ebrima" panose="02000000000000000000" pitchFamily="2" charset="0"/>
                <a:cs typeface="Ebrima" panose="02000000000000000000" pitchFamily="2" charset="0"/>
              </a:rPr>
              <a:t>Nel rispetto di quanto previsto dalla legge si garantiscono i seguenti principi fondamentali:</a:t>
            </a:r>
          </a:p>
          <a:p>
            <a:pPr algn="just"/>
            <a:r>
              <a:rPr lang="it-IT" sz="1200" b="1" dirty="0">
                <a:solidFill>
                  <a:schemeClr val="accent2">
                    <a:lumMod val="75000"/>
                  </a:schemeClr>
                </a:solidFill>
                <a:latin typeface="Ebrima" panose="02000000000000000000" pitchFamily="2" charset="0"/>
                <a:ea typeface="Ebrima" panose="02000000000000000000" pitchFamily="2" charset="0"/>
                <a:cs typeface="Ebrima" panose="02000000000000000000" pitchFamily="2" charset="0"/>
              </a:rPr>
              <a:t>Eguaglianza</a:t>
            </a:r>
            <a:r>
              <a:rPr lang="it-IT" sz="1200" dirty="0">
                <a:latin typeface="Ebrima" panose="02000000000000000000" pitchFamily="2" charset="0"/>
                <a:ea typeface="Ebrima" panose="02000000000000000000" pitchFamily="2" charset="0"/>
                <a:cs typeface="Ebrima" panose="02000000000000000000" pitchFamily="2" charset="0"/>
              </a:rPr>
              <a:t>: E’ assicurata la parità di diritti a tutti gli utenti. Non sono motivo di esclusione dal servizio differenze di razza, religione, sesso, lingua, opinioni politiche, condizione economica. E’ tutelato e garantito il diritto all’inserimento per i bambini portatori di handicap.</a:t>
            </a:r>
          </a:p>
          <a:p>
            <a:pPr algn="just"/>
            <a:r>
              <a:rPr lang="it-IT" sz="1200" b="1" dirty="0">
                <a:solidFill>
                  <a:schemeClr val="accent2">
                    <a:lumMod val="75000"/>
                  </a:schemeClr>
                </a:solidFill>
                <a:latin typeface="Ebrima" panose="02000000000000000000" pitchFamily="2" charset="0"/>
                <a:ea typeface="Ebrima" panose="02000000000000000000" pitchFamily="2" charset="0"/>
                <a:cs typeface="Ebrima" panose="02000000000000000000" pitchFamily="2" charset="0"/>
              </a:rPr>
              <a:t>Imparzialità e rispetto</a:t>
            </a:r>
            <a:r>
              <a:rPr lang="it-IT" sz="1200" dirty="0">
                <a:latin typeface="Ebrima" panose="02000000000000000000" pitchFamily="2" charset="0"/>
                <a:ea typeface="Ebrima" panose="02000000000000000000" pitchFamily="2" charset="0"/>
                <a:cs typeface="Ebrima" panose="02000000000000000000" pitchFamily="2" charset="0"/>
              </a:rPr>
              <a:t>: Gli operatori del servizio svolgono la loro attività secondo criteri di obiettività, garantendo completa imparzialità fra gli utenti ed il pieno rispetto delle diverse categorie di utenza.</a:t>
            </a:r>
          </a:p>
          <a:p>
            <a:pPr algn="just"/>
            <a:endParaRPr lang="it-IT" sz="1200" dirty="0">
              <a:latin typeface="Ebrima" panose="02000000000000000000" pitchFamily="2" charset="0"/>
              <a:ea typeface="Ebrima" panose="02000000000000000000" pitchFamily="2" charset="0"/>
              <a:cs typeface="Ebrima" panose="02000000000000000000" pitchFamily="2" charset="0"/>
            </a:endParaRPr>
          </a:p>
        </p:txBody>
      </p:sp>
      <p:sp>
        <p:nvSpPr>
          <p:cNvPr id="4" name="Segnaposto numero diapositiva 3"/>
          <p:cNvSpPr>
            <a:spLocks noGrp="1"/>
          </p:cNvSpPr>
          <p:nvPr>
            <p:ph type="sldNum" sz="quarter" idx="12"/>
          </p:nvPr>
        </p:nvSpPr>
        <p:spPr>
          <a:xfrm>
            <a:off x="11171583" y="6223828"/>
            <a:ext cx="736132" cy="365125"/>
          </a:xfrm>
        </p:spPr>
        <p:txBody>
          <a:bodyPr/>
          <a:lstStyle/>
          <a:p>
            <a:fld id="{4FAB73BC-B049-4115-A692-8D63A059BFB8}" type="slidenum">
              <a:rPr lang="en-US" smtClean="0"/>
              <a:pPr/>
              <a:t>3</a:t>
            </a:fld>
            <a:endParaRPr lang="en-US" dirty="0"/>
          </a:p>
        </p:txBody>
      </p:sp>
    </p:spTree>
    <p:extLst>
      <p:ext uri="{BB962C8B-B14F-4D97-AF65-F5344CB8AC3E}">
        <p14:creationId xmlns:p14="http://schemas.microsoft.com/office/powerpoint/2010/main" val="1587418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84285" y="279533"/>
            <a:ext cx="11623430" cy="7232749"/>
          </a:xfrm>
          <a:prstGeom prst="rect">
            <a:avLst/>
          </a:prstGeom>
          <a:noFill/>
        </p:spPr>
        <p:txBody>
          <a:bodyPr wrap="square" rtlCol="0">
            <a:spAutoFit/>
          </a:bodyPr>
          <a:lstStyle/>
          <a:p>
            <a:pPr algn="just"/>
            <a:r>
              <a:rPr lang="it-IT" sz="1200" b="1" dirty="0">
                <a:solidFill>
                  <a:schemeClr val="accent2">
                    <a:lumMod val="75000"/>
                  </a:schemeClr>
                </a:solidFill>
                <a:latin typeface="Ebrima" panose="02000000000000000000" pitchFamily="2" charset="0"/>
                <a:ea typeface="Ebrima" panose="02000000000000000000" pitchFamily="2" charset="0"/>
                <a:cs typeface="Ebrima" panose="02000000000000000000" pitchFamily="2" charset="0"/>
              </a:rPr>
              <a:t>Trasparenza: </a:t>
            </a:r>
            <a:r>
              <a:rPr lang="it-IT" sz="1200" dirty="0">
                <a:latin typeface="Ebrima" panose="02000000000000000000" pitchFamily="2" charset="0"/>
                <a:ea typeface="Ebrima" panose="02000000000000000000" pitchFamily="2" charset="0"/>
                <a:cs typeface="Ebrima" panose="02000000000000000000" pitchFamily="2" charset="0"/>
              </a:rPr>
              <a:t>Il Comune di Sovere definisce criteri di accesso, modalità di partecipazione degli utenti al costo del servizio, modalità, tempi e criteri di gestione del servizio, dandone massima diffusione, attraverso il Regolamento e la Carta dei Servizi.</a:t>
            </a:r>
          </a:p>
          <a:p>
            <a:pPr algn="just"/>
            <a:r>
              <a:rPr lang="it-IT" sz="1200" b="1" dirty="0">
                <a:solidFill>
                  <a:schemeClr val="accent2">
                    <a:lumMod val="75000"/>
                  </a:schemeClr>
                </a:solidFill>
                <a:latin typeface="Ebrima" panose="02000000000000000000" pitchFamily="2" charset="0"/>
                <a:ea typeface="Ebrima" panose="02000000000000000000" pitchFamily="2" charset="0"/>
                <a:cs typeface="Ebrima" panose="02000000000000000000" pitchFamily="2" charset="0"/>
              </a:rPr>
              <a:t>Partecipazione: </a:t>
            </a:r>
            <a:r>
              <a:rPr lang="it-IT" sz="1200" dirty="0">
                <a:latin typeface="Ebrima" panose="02000000000000000000" pitchFamily="2" charset="0"/>
                <a:ea typeface="Ebrima" panose="02000000000000000000" pitchFamily="2" charset="0"/>
                <a:cs typeface="Ebrima" panose="02000000000000000000" pitchFamily="2" charset="0"/>
              </a:rPr>
              <a:t>E’ garantita la partecipazione delle famiglie utenti alla gestione del servizio. E’ assicurato il diritto ad ottenere informazioni, dare suggerimenti, presentare reclami.</a:t>
            </a:r>
          </a:p>
          <a:p>
            <a:pPr algn="just"/>
            <a:r>
              <a:rPr lang="it-IT" sz="1200" b="1" dirty="0">
                <a:solidFill>
                  <a:schemeClr val="accent2">
                    <a:lumMod val="75000"/>
                  </a:schemeClr>
                </a:solidFill>
                <a:latin typeface="Ebrima" panose="02000000000000000000" pitchFamily="2" charset="0"/>
                <a:ea typeface="Ebrima" panose="02000000000000000000" pitchFamily="2" charset="0"/>
                <a:cs typeface="Ebrima" panose="02000000000000000000" pitchFamily="2" charset="0"/>
              </a:rPr>
              <a:t>Continuità</a:t>
            </a:r>
            <a:r>
              <a:rPr lang="it-IT" sz="1200" dirty="0">
                <a:latin typeface="Ebrima" panose="02000000000000000000" pitchFamily="2" charset="0"/>
                <a:ea typeface="Ebrima" panose="02000000000000000000" pitchFamily="2" charset="0"/>
                <a:cs typeface="Ebrima" panose="02000000000000000000" pitchFamily="2" charset="0"/>
              </a:rPr>
              <a:t>: E’ assicurato un servizio regolare e continuo, secondo calendario scolastico, ad eccezione di interruzioni e/o sospensioni per motivi urgenti ed imprevedibili. In tal caso l’interruzione sarà ridotta al minimo.</a:t>
            </a:r>
          </a:p>
          <a:p>
            <a:pPr algn="just"/>
            <a:r>
              <a:rPr lang="it-IT" sz="1200" b="1" dirty="0">
                <a:solidFill>
                  <a:schemeClr val="accent2">
                    <a:lumMod val="75000"/>
                  </a:schemeClr>
                </a:solidFill>
                <a:latin typeface="Ebrima" panose="02000000000000000000" pitchFamily="2" charset="0"/>
                <a:ea typeface="Ebrima" panose="02000000000000000000" pitchFamily="2" charset="0"/>
                <a:cs typeface="Ebrima" panose="02000000000000000000" pitchFamily="2" charset="0"/>
              </a:rPr>
              <a:t>Efficienza ed efficacia: </a:t>
            </a:r>
            <a:r>
              <a:rPr lang="it-IT" sz="1200" dirty="0">
                <a:latin typeface="Ebrima" panose="02000000000000000000" pitchFamily="2" charset="0"/>
                <a:ea typeface="Ebrima" panose="02000000000000000000" pitchFamily="2" charset="0"/>
                <a:cs typeface="Ebrima" panose="02000000000000000000" pitchFamily="2" charset="0"/>
              </a:rPr>
              <a:t>Vengono individuati standard di qualità, garantendo strumenti di verifica agli utenti. Sono stati introdotti strumenti per rilevare annualmente il livello di soddisfazione dell’utenza rispetto al servizio erogato.</a:t>
            </a:r>
          </a:p>
          <a:p>
            <a:pPr algn="just"/>
            <a:r>
              <a:rPr lang="it-IT" sz="1200" dirty="0">
                <a:latin typeface="Ebrima" panose="02000000000000000000" pitchFamily="2" charset="0"/>
                <a:ea typeface="Ebrima" panose="02000000000000000000" pitchFamily="2" charset="0"/>
                <a:cs typeface="Ebrima" panose="02000000000000000000" pitchFamily="2" charset="0"/>
              </a:rPr>
              <a:t>A garanzia del rispetto di tali principi fondamentali, il Comune di Sovere e la Cooperativa Sociale </a:t>
            </a:r>
            <a:r>
              <a:rPr lang="it-IT" sz="1200" dirty="0">
                <a:solidFill>
                  <a:srgbClr val="0070C0"/>
                </a:solidFill>
                <a:latin typeface="Ebrima" panose="02000000000000000000" pitchFamily="2" charset="0"/>
                <a:ea typeface="Ebrima" panose="02000000000000000000" pitchFamily="2" charset="0"/>
                <a:cs typeface="Ebrima" panose="02000000000000000000" pitchFamily="2" charset="0"/>
              </a:rPr>
              <a:t>Proges</a:t>
            </a:r>
            <a:r>
              <a:rPr lang="it-IT" sz="1200" dirty="0">
                <a:latin typeface="Ebrima" panose="02000000000000000000" pitchFamily="2" charset="0"/>
                <a:ea typeface="Ebrima" panose="02000000000000000000" pitchFamily="2" charset="0"/>
                <a:cs typeface="Ebrima" panose="02000000000000000000" pitchFamily="2" charset="0"/>
              </a:rPr>
              <a:t> si impegnano a garantire:</a:t>
            </a:r>
          </a:p>
          <a:p>
            <a:pPr marL="171450" indent="-171450" algn="just">
              <a:buFont typeface="Arial" panose="020B0604020202020204" pitchFamily="34" charset="0"/>
              <a:buChar char="•"/>
            </a:pPr>
            <a:r>
              <a:rPr lang="it-IT" sz="1200" dirty="0">
                <a:latin typeface="Ebrima" panose="02000000000000000000" pitchFamily="2" charset="0"/>
                <a:ea typeface="Ebrima" panose="02000000000000000000" pitchFamily="2" charset="0"/>
                <a:cs typeface="Ebrima" panose="02000000000000000000" pitchFamily="2" charset="0"/>
              </a:rPr>
              <a:t>L’informazione sulle modalità della erogazione del servizio.</a:t>
            </a:r>
          </a:p>
          <a:p>
            <a:pPr marL="171450" indent="-171450" algn="just">
              <a:buFont typeface="Arial" panose="020B0604020202020204" pitchFamily="34" charset="0"/>
              <a:buChar char="•"/>
            </a:pPr>
            <a:r>
              <a:rPr lang="it-IT" sz="1200" dirty="0">
                <a:latin typeface="Ebrima" panose="02000000000000000000" pitchFamily="2" charset="0"/>
                <a:ea typeface="Ebrima" panose="02000000000000000000" pitchFamily="2" charset="0"/>
                <a:cs typeface="Ebrima" panose="02000000000000000000" pitchFamily="2" charset="0"/>
              </a:rPr>
              <a:t>La disponibilità della documentazione relativa alle prestazioni ricevute, per ogni utente e per coloro che ne hanno legalmente diritto.</a:t>
            </a:r>
          </a:p>
          <a:p>
            <a:pPr marL="171450" indent="-171450" algn="just">
              <a:buFont typeface="Arial" panose="020B0604020202020204" pitchFamily="34" charset="0"/>
              <a:buChar char="•"/>
            </a:pPr>
            <a:r>
              <a:rPr lang="it-IT" sz="1200" dirty="0">
                <a:latin typeface="Ebrima" panose="02000000000000000000" pitchFamily="2" charset="0"/>
                <a:ea typeface="Ebrima" panose="02000000000000000000" pitchFamily="2" charset="0"/>
                <a:cs typeface="Ebrima" panose="02000000000000000000" pitchFamily="2" charset="0"/>
              </a:rPr>
              <a:t>La riservatezza e il rispetto della dignità della persona per il servizio che viene erogato.</a:t>
            </a:r>
          </a:p>
          <a:p>
            <a:pPr marL="171450" indent="-171450" algn="just">
              <a:buFont typeface="Arial" panose="020B0604020202020204" pitchFamily="34" charset="0"/>
              <a:buChar char="•"/>
            </a:pPr>
            <a:r>
              <a:rPr lang="it-IT" sz="1200" dirty="0">
                <a:latin typeface="Ebrima" panose="02000000000000000000" pitchFamily="2" charset="0"/>
                <a:ea typeface="Ebrima" panose="02000000000000000000" pitchFamily="2" charset="0"/>
                <a:cs typeface="Ebrima" panose="02000000000000000000" pitchFamily="2" charset="0"/>
              </a:rPr>
              <a:t>La personalizzazione dell’intervento in rapporto alle esigenze del singolo.</a:t>
            </a:r>
          </a:p>
          <a:p>
            <a:pPr marL="171450" indent="-171450" algn="just">
              <a:buFont typeface="Arial" panose="020B0604020202020204" pitchFamily="34" charset="0"/>
              <a:buChar char="•"/>
            </a:pPr>
            <a:r>
              <a:rPr lang="it-IT" sz="1200" dirty="0">
                <a:latin typeface="Ebrima" panose="02000000000000000000" pitchFamily="2" charset="0"/>
                <a:ea typeface="Ebrima" panose="02000000000000000000" pitchFamily="2" charset="0"/>
                <a:cs typeface="Ebrima" panose="02000000000000000000" pitchFamily="2" charset="0"/>
              </a:rPr>
              <a:t>Il diritto a presentare reclamo e ad ottenere risposta tempestivamente.</a:t>
            </a:r>
          </a:p>
          <a:p>
            <a:pPr marL="171450" indent="-171450" algn="just">
              <a:buFont typeface="Arial" panose="020B0604020202020204" pitchFamily="34" charset="0"/>
              <a:buChar char="•"/>
            </a:pPr>
            <a:r>
              <a:rPr lang="it-IT" sz="1200" dirty="0">
                <a:latin typeface="Ebrima" panose="02000000000000000000" pitchFamily="2" charset="0"/>
                <a:ea typeface="Ebrima" panose="02000000000000000000" pitchFamily="2" charset="0"/>
                <a:cs typeface="Ebrima" panose="02000000000000000000" pitchFamily="2" charset="0"/>
              </a:rPr>
              <a:t>La verifica del gradimento dei servizi da parte degli utenti attraverso la somministrazione di questionari.</a:t>
            </a:r>
          </a:p>
          <a:p>
            <a:pPr algn="just"/>
            <a:endParaRPr lang="it-IT" sz="1200" dirty="0">
              <a:latin typeface="Ebrima" panose="02000000000000000000" pitchFamily="2" charset="0"/>
              <a:ea typeface="Ebrima" panose="02000000000000000000" pitchFamily="2" charset="0"/>
              <a:cs typeface="Ebrima" panose="02000000000000000000" pitchFamily="2" charset="0"/>
            </a:endParaRPr>
          </a:p>
          <a:p>
            <a:pPr algn="just"/>
            <a:r>
              <a:rPr lang="it-IT" sz="1600" b="1" u="sng" dirty="0">
                <a:solidFill>
                  <a:srgbClr val="0070C0"/>
                </a:solidFill>
                <a:latin typeface="Ebrima" panose="02000000000000000000" pitchFamily="2" charset="0"/>
                <a:ea typeface="Ebrima" panose="02000000000000000000" pitchFamily="2" charset="0"/>
                <a:cs typeface="Ebrima" panose="02000000000000000000" pitchFamily="2" charset="0"/>
              </a:rPr>
              <a:t>DESTINATARI-RICETTIVITA’-ORGANIZZAZIONE DEI GRUPPI</a:t>
            </a:r>
          </a:p>
          <a:p>
            <a:pPr algn="just"/>
            <a:r>
              <a:rPr lang="it-IT" sz="1200" dirty="0">
                <a:latin typeface="Ebrima" panose="02000000000000000000" pitchFamily="2" charset="0"/>
                <a:ea typeface="Ebrima" panose="02000000000000000000" pitchFamily="2" charset="0"/>
                <a:cs typeface="Ebrima" panose="02000000000000000000" pitchFamily="2" charset="0"/>
              </a:rPr>
              <a:t>Il Nido di Sovere è rivolto alle famiglie con bambini dai 3 mesi ai 3 anni. E’ un servizio autorizzato ad accogliere un numero massimo di 28 bambini + 20%, da Lunedì a Venerdì dalle 7.30 alle 17.00. La possibilità di interagire in piccoli gruppi è decisiva per garantire un clima sereno e una organizzazione della giornata educativa che consenta di modulare comunicazioni e relazioni fortemente individualizzate.</a:t>
            </a:r>
          </a:p>
          <a:p>
            <a:pPr algn="just"/>
            <a:r>
              <a:rPr lang="it-IT" sz="1200" dirty="0">
                <a:latin typeface="Ebrima" panose="02000000000000000000" pitchFamily="2" charset="0"/>
                <a:ea typeface="Ebrima" panose="02000000000000000000" pitchFamily="2" charset="0"/>
                <a:cs typeface="Ebrima" panose="02000000000000000000" pitchFamily="2" charset="0"/>
              </a:rPr>
              <a:t>Come da legge del 31 luglio 2017, n° 119 il rispetto degli obblighi vaccinali diventa un requisito per l’ammissione all’Asilo Nido.</a:t>
            </a:r>
          </a:p>
          <a:p>
            <a:pPr algn="just"/>
            <a:endParaRPr lang="it-IT" sz="1200" dirty="0">
              <a:latin typeface="Ebrima" panose="02000000000000000000" pitchFamily="2" charset="0"/>
              <a:ea typeface="Ebrima" panose="02000000000000000000" pitchFamily="2" charset="0"/>
              <a:cs typeface="Ebrima" panose="02000000000000000000" pitchFamily="2" charset="0"/>
            </a:endParaRPr>
          </a:p>
          <a:p>
            <a:pPr algn="just"/>
            <a:r>
              <a:rPr lang="it-IT" sz="1600" b="1" u="sng" dirty="0">
                <a:solidFill>
                  <a:srgbClr val="0070C0"/>
                </a:solidFill>
                <a:latin typeface="Ebrima" panose="02000000000000000000" pitchFamily="2" charset="0"/>
                <a:ea typeface="Ebrima" panose="02000000000000000000" pitchFamily="2" charset="0"/>
                <a:cs typeface="Ebrima" panose="02000000000000000000" pitchFamily="2" charset="0"/>
              </a:rPr>
              <a:t>TIPOLOGIA DI FREQUENZA</a:t>
            </a:r>
          </a:p>
          <a:p>
            <a:pPr algn="just"/>
            <a:r>
              <a:rPr lang="it-IT" sz="1200" dirty="0">
                <a:latin typeface="Ebrima" panose="02000000000000000000" pitchFamily="2" charset="0"/>
                <a:ea typeface="Ebrima" panose="02000000000000000000" pitchFamily="2" charset="0"/>
                <a:cs typeface="Ebrima" panose="02000000000000000000" pitchFamily="2" charset="0"/>
              </a:rPr>
              <a:t>Il Nido di Sovere si configura come un tempo e uno spazio pensato, organizzato e attrezzato in modo da consentire una possibilità di frequenza più o meno prolungata, flessibile e diversificata in rapporto alle concrete esigenze delle famiglie. </a:t>
            </a:r>
          </a:p>
          <a:p>
            <a:pPr algn="just"/>
            <a:r>
              <a:rPr lang="it-IT" sz="1200" dirty="0">
                <a:latin typeface="Ebrima" panose="02000000000000000000" pitchFamily="2" charset="0"/>
                <a:ea typeface="Ebrima" panose="02000000000000000000" pitchFamily="2" charset="0"/>
                <a:cs typeface="Ebrima" panose="02000000000000000000" pitchFamily="2" charset="0"/>
              </a:rPr>
              <a:t>In particolare offre le seguenti possibilità:</a:t>
            </a:r>
          </a:p>
          <a:p>
            <a:pPr algn="just"/>
            <a:r>
              <a:rPr lang="it-IT" sz="1200" i="1" u="sng" dirty="0">
                <a:solidFill>
                  <a:srgbClr val="0070C0"/>
                </a:solidFill>
                <a:latin typeface="Ebrima" panose="02000000000000000000" pitchFamily="2" charset="0"/>
                <a:ea typeface="Ebrima" panose="02000000000000000000" pitchFamily="2" charset="0"/>
                <a:cs typeface="Ebrima" panose="02000000000000000000" pitchFamily="2" charset="0"/>
              </a:rPr>
              <a:t>Tempo PT MATTUTINO: </a:t>
            </a:r>
            <a:r>
              <a:rPr lang="it-IT" sz="1200" dirty="0">
                <a:latin typeface="Ebrima" panose="02000000000000000000" pitchFamily="2" charset="0"/>
                <a:ea typeface="Ebrima" panose="02000000000000000000" pitchFamily="2" charset="0"/>
                <a:cs typeface="Ebrima" panose="02000000000000000000" pitchFamily="2" charset="0"/>
              </a:rPr>
              <a:t>che garantisce la possibilità di frequenza dalle ore 7.30 alle ore 13.00  con un minimo di 15 ore settimanali (compreso pasto)</a:t>
            </a:r>
          </a:p>
          <a:p>
            <a:pPr algn="just"/>
            <a:r>
              <a:rPr lang="it-IT" sz="1200" i="1" u="sng" dirty="0">
                <a:solidFill>
                  <a:srgbClr val="0070C0"/>
                </a:solidFill>
                <a:latin typeface="Ebrima" panose="02000000000000000000" pitchFamily="2" charset="0"/>
                <a:ea typeface="Ebrima" panose="02000000000000000000" pitchFamily="2" charset="0"/>
                <a:cs typeface="Ebrima" panose="02000000000000000000" pitchFamily="2" charset="0"/>
              </a:rPr>
              <a:t>Tempo PT POMERIDIANO  </a:t>
            </a:r>
            <a:r>
              <a:rPr lang="it-IT" sz="1200" dirty="0">
                <a:latin typeface="Ebrima" panose="02000000000000000000" pitchFamily="2" charset="0"/>
                <a:ea typeface="Ebrima" panose="02000000000000000000" pitchFamily="2" charset="0"/>
                <a:cs typeface="Ebrima" panose="02000000000000000000" pitchFamily="2" charset="0"/>
              </a:rPr>
              <a:t>che garantisce la possibilità di frequenza dalle ore 11.00 alle ore 17.00 con un minimo di 15 ore settimanali (compresi pasto e merenda)</a:t>
            </a:r>
          </a:p>
          <a:p>
            <a:pPr algn="just"/>
            <a:r>
              <a:rPr lang="it-IT" sz="1200" i="1" u="sng" dirty="0">
                <a:solidFill>
                  <a:srgbClr val="0070C0"/>
                </a:solidFill>
                <a:latin typeface="Ebrima" panose="02000000000000000000" pitchFamily="2" charset="0"/>
                <a:ea typeface="Ebrima" panose="02000000000000000000" pitchFamily="2" charset="0"/>
                <a:cs typeface="Ebrima" panose="02000000000000000000" pitchFamily="2" charset="0"/>
              </a:rPr>
              <a:t>Tempo PIENO </a:t>
            </a:r>
            <a:r>
              <a:rPr lang="it-IT" sz="1200" dirty="0">
                <a:latin typeface="Ebrima" panose="02000000000000000000" pitchFamily="2" charset="0"/>
                <a:ea typeface="Ebrima" panose="02000000000000000000" pitchFamily="2" charset="0"/>
                <a:cs typeface="Ebrima" panose="02000000000000000000" pitchFamily="2" charset="0"/>
              </a:rPr>
              <a:t>che garantisce la possibilità di frequenza dalle ore 7.30 alle ore 17.00 per 5 gg settimanali (compresi pasto e merenda)</a:t>
            </a:r>
          </a:p>
          <a:p>
            <a:pPr algn="just"/>
            <a:r>
              <a:rPr lang="it-IT" sz="1200" dirty="0">
                <a:latin typeface="Ebrima" panose="02000000000000000000" pitchFamily="2" charset="0"/>
                <a:ea typeface="Ebrima" panose="02000000000000000000" pitchFamily="2" charset="0"/>
                <a:cs typeface="Ebrima" panose="02000000000000000000" pitchFamily="2" charset="0"/>
              </a:rPr>
              <a:t>L’ingresso è consentito dalle ore 7.30 alle ore 9.30 per il Tempo Pieno e il Tempo PT mattutino, mentre per il Tempo PT pomeridiano l’ingresso avviene dalle ore 11.00 alle 11.30. L’uscita è consentita dalle 12.30 alle 13.00 per il Tempo PT mattutino e dalle 16.00 alle 17.00 per il Tempo Pieno.</a:t>
            </a:r>
          </a:p>
          <a:p>
            <a:pPr algn="just"/>
            <a:r>
              <a:rPr lang="it-IT" sz="1200" dirty="0">
                <a:latin typeface="Ebrima" panose="02000000000000000000" pitchFamily="2" charset="0"/>
                <a:ea typeface="Ebrima" panose="02000000000000000000" pitchFamily="2" charset="0"/>
                <a:cs typeface="Ebrima" panose="02000000000000000000" pitchFamily="2" charset="0"/>
              </a:rPr>
              <a:t>Per una migliore organizzazione del servizio si chiede di avvertire entro le ore 8.30 e comunque tempestivamente, il personale educativo qualora il bambino sia assente o anche nel caso in cui vi siano delle variazioni di orario (es.: ritardi, visite mediche…).</a:t>
            </a:r>
          </a:p>
          <a:p>
            <a:pPr algn="just"/>
            <a:endParaRPr lang="it-IT" sz="1200" dirty="0">
              <a:latin typeface="Ebrima" panose="02000000000000000000" pitchFamily="2" charset="0"/>
              <a:ea typeface="Ebrima" panose="02000000000000000000" pitchFamily="2" charset="0"/>
              <a:cs typeface="Ebrima" panose="02000000000000000000" pitchFamily="2" charset="0"/>
            </a:endParaRPr>
          </a:p>
          <a:p>
            <a:pPr algn="just"/>
            <a:endParaRPr lang="it-IT" sz="1200" dirty="0">
              <a:latin typeface="Ebrima" panose="02000000000000000000" pitchFamily="2" charset="0"/>
              <a:ea typeface="Ebrima" panose="02000000000000000000" pitchFamily="2" charset="0"/>
              <a:cs typeface="Ebrima" panose="02000000000000000000" pitchFamily="2" charset="0"/>
            </a:endParaRPr>
          </a:p>
          <a:p>
            <a:pPr algn="just"/>
            <a:endParaRPr lang="it-IT" sz="1200" dirty="0">
              <a:latin typeface="Ebrima" panose="02000000000000000000" pitchFamily="2" charset="0"/>
              <a:ea typeface="Ebrima" panose="02000000000000000000" pitchFamily="2" charset="0"/>
              <a:cs typeface="Ebrima" panose="02000000000000000000" pitchFamily="2" charset="0"/>
            </a:endParaRPr>
          </a:p>
          <a:p>
            <a:pPr algn="just"/>
            <a:endParaRPr lang="it-IT" sz="1200" dirty="0">
              <a:latin typeface="Ebrima" panose="02000000000000000000" pitchFamily="2" charset="0"/>
              <a:ea typeface="Ebrima" panose="02000000000000000000" pitchFamily="2" charset="0"/>
              <a:cs typeface="Ebrima" panose="02000000000000000000" pitchFamily="2" charset="0"/>
            </a:endParaRPr>
          </a:p>
        </p:txBody>
      </p:sp>
      <p:sp>
        <p:nvSpPr>
          <p:cNvPr id="2" name="Segnaposto numero diapositiva 1"/>
          <p:cNvSpPr>
            <a:spLocks noGrp="1"/>
          </p:cNvSpPr>
          <p:nvPr>
            <p:ph type="sldNum" sz="quarter" idx="12"/>
          </p:nvPr>
        </p:nvSpPr>
        <p:spPr>
          <a:xfrm>
            <a:off x="11224591" y="6223828"/>
            <a:ext cx="683124" cy="365125"/>
          </a:xfrm>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val="3719623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8601" y="302359"/>
            <a:ext cx="11623430" cy="5632311"/>
          </a:xfrm>
          <a:prstGeom prst="rect">
            <a:avLst/>
          </a:prstGeom>
          <a:noFill/>
        </p:spPr>
        <p:txBody>
          <a:bodyPr wrap="square" rtlCol="0">
            <a:spAutoFit/>
          </a:bodyPr>
          <a:lstStyle/>
          <a:p>
            <a:pPr algn="just"/>
            <a:endParaRPr lang="it-IT" sz="1200" dirty="0">
              <a:latin typeface="Ebrima" panose="02000000000000000000" pitchFamily="2" charset="0"/>
              <a:ea typeface="Ebrima" panose="02000000000000000000" pitchFamily="2" charset="0"/>
              <a:cs typeface="Ebrima" panose="02000000000000000000" pitchFamily="2" charset="0"/>
            </a:endParaRPr>
          </a:p>
          <a:p>
            <a:pPr algn="just"/>
            <a:r>
              <a:rPr lang="it-IT" sz="1600" b="1" u="sng" dirty="0">
                <a:solidFill>
                  <a:srgbClr val="0070C0"/>
                </a:solidFill>
                <a:latin typeface="Ebrima" panose="02000000000000000000" pitchFamily="2" charset="0"/>
                <a:ea typeface="Ebrima" panose="02000000000000000000" pitchFamily="2" charset="0"/>
                <a:cs typeface="Ebrima" panose="02000000000000000000" pitchFamily="2" charset="0"/>
              </a:rPr>
              <a:t>IL PERSONALE</a:t>
            </a:r>
          </a:p>
          <a:p>
            <a:pPr algn="just"/>
            <a:r>
              <a:rPr lang="it-IT" sz="1200" dirty="0">
                <a:latin typeface="Ebrima" panose="02000000000000000000" pitchFamily="2" charset="0"/>
                <a:ea typeface="Ebrima" panose="02000000000000000000" pitchFamily="2" charset="0"/>
                <a:cs typeface="Ebrima" panose="02000000000000000000" pitchFamily="2" charset="0"/>
              </a:rPr>
              <a:t>Tutto il personale impegnato nel servizio concorre con le proprie competenze alla realizzazione dei compiti educativi e di cura dei bambini affidati al nido. La gestione del nido si fonda sul lavoro collegiale di tutti gli operatori, nel rispetto delle specifiche professionalità, dei diversi compiti e delle responsabilità individuali. Il personale presente sul servizio è composto da: 1 Coordinatore Pedagogico con funzione anche educativa, 7 Operatori Socio-educativi, 1 Ausiliaria, 1 Supervisore Psicologico. Il rapporto numerico educatore: bambini è garantito secondo i criteri di accreditamento richiesti dal Piano di Zona. </a:t>
            </a:r>
          </a:p>
          <a:p>
            <a:pPr algn="just"/>
            <a:r>
              <a:rPr lang="it-IT" sz="1200" dirty="0">
                <a:latin typeface="Ebrima" panose="02000000000000000000" pitchFamily="2" charset="0"/>
                <a:ea typeface="Ebrima" panose="02000000000000000000" pitchFamily="2" charset="0"/>
                <a:cs typeface="Ebrima" panose="02000000000000000000" pitchFamily="2" charset="0"/>
              </a:rPr>
              <a:t>Per l’anno 2025-2026 è garantito il rapporto numerico 1:8 dalle ore 9.00 alle ore 16.00 per le attività educative finalizzate, e un rapporto 1:10 dalle ore 7.30 alle ore 9.00 e dalle ore 16.00 alle ore 17:00 per le attività educative non finalizzate, come da DGR 2929/2020. </a:t>
            </a:r>
          </a:p>
          <a:p>
            <a:pPr algn="just"/>
            <a:endParaRPr lang="it-IT" sz="1200" dirty="0">
              <a:latin typeface="Ebrima" panose="02000000000000000000" pitchFamily="2" charset="0"/>
              <a:ea typeface="Ebrima" panose="02000000000000000000" pitchFamily="2" charset="0"/>
              <a:cs typeface="Ebrima" panose="02000000000000000000" pitchFamily="2" charset="0"/>
            </a:endParaRPr>
          </a:p>
          <a:p>
            <a:pPr algn="just"/>
            <a:r>
              <a:rPr lang="it-IT" sz="1600" b="1" u="sng" dirty="0">
                <a:solidFill>
                  <a:srgbClr val="0070C0"/>
                </a:solidFill>
                <a:latin typeface="Ebrima" panose="02000000000000000000" pitchFamily="2" charset="0"/>
                <a:ea typeface="Ebrima" panose="02000000000000000000" pitchFamily="2" charset="0"/>
                <a:cs typeface="Ebrima" panose="02000000000000000000" pitchFamily="2" charset="0"/>
              </a:rPr>
              <a:t>LA FORMAZIONE</a:t>
            </a:r>
          </a:p>
          <a:p>
            <a:pPr algn="just"/>
            <a:r>
              <a:rPr lang="it-IT" sz="1200" dirty="0">
                <a:latin typeface="Ebrima" panose="02000000000000000000" pitchFamily="2" charset="0"/>
                <a:ea typeface="Ebrima" panose="02000000000000000000" pitchFamily="2" charset="0"/>
                <a:cs typeface="Ebrima" panose="02000000000000000000" pitchFamily="2" charset="0"/>
              </a:rPr>
              <a:t>La qualità dei nostri servizi è garantita dalla professionalità degli operatori che devono essere in grado di operare una sintesi tra i diversi </a:t>
            </a:r>
            <a:r>
              <a:rPr lang="it-IT" sz="1200" dirty="0" err="1">
                <a:latin typeface="Ebrima" panose="02000000000000000000" pitchFamily="2" charset="0"/>
                <a:ea typeface="Ebrima" panose="02000000000000000000" pitchFamily="2" charset="0"/>
                <a:cs typeface="Ebrima" panose="02000000000000000000" pitchFamily="2" charset="0"/>
              </a:rPr>
              <a:t>saperi</a:t>
            </a:r>
            <a:r>
              <a:rPr lang="it-IT" sz="1200" dirty="0">
                <a:latin typeface="Ebrima" panose="02000000000000000000" pitchFamily="2" charset="0"/>
                <a:ea typeface="Ebrima" panose="02000000000000000000" pitchFamily="2" charset="0"/>
                <a:cs typeface="Ebrima" panose="02000000000000000000" pitchFamily="2" charset="0"/>
              </a:rPr>
              <a:t>, che non riguardano solo le tecniche e le metodologie, ma anche la capacità di interrogarsi, di collaborare con i colleghi, le famiglie e le risorse presenti sul territorio condividendo linguaggi ed obiettivi. Tale professionalità è garantita da un lavoro collettivo quotidiano e da un aggiornamento/formazione permanente, intesa come parte integrante del servizio e non momento occasionale ed eccezionale, che si articola in incontri d'equipe settimanale allargati o di piccolo gruppo gestiti dal coordinatore pedagogico e/o da formatori esterni in base alla tematica individuata. Il coordinatore pedagogico svolge 50 ore di formazione e ogni operatore socio-educativo 30 ore di formazione obbligatoria annuale.</a:t>
            </a:r>
          </a:p>
          <a:p>
            <a:pPr algn="just"/>
            <a:endParaRPr lang="it-IT" sz="1200" dirty="0">
              <a:latin typeface="Ebrima" panose="02000000000000000000" pitchFamily="2" charset="0"/>
              <a:ea typeface="Ebrima" panose="02000000000000000000" pitchFamily="2" charset="0"/>
              <a:cs typeface="Ebrima" panose="02000000000000000000" pitchFamily="2" charset="0"/>
            </a:endParaRPr>
          </a:p>
          <a:p>
            <a:pPr algn="just"/>
            <a:r>
              <a:rPr lang="it-IT" sz="1600" b="1" u="sng" dirty="0">
                <a:solidFill>
                  <a:srgbClr val="0070C0"/>
                </a:solidFill>
                <a:latin typeface="Ebrima" panose="02000000000000000000" pitchFamily="2" charset="0"/>
                <a:ea typeface="Ebrima" panose="02000000000000000000" pitchFamily="2" charset="0"/>
                <a:cs typeface="Ebrima" panose="02000000000000000000" pitchFamily="2" charset="0"/>
              </a:rPr>
              <a:t>GLI SPAZI DEL NIDO</a:t>
            </a:r>
          </a:p>
          <a:p>
            <a:pPr algn="just"/>
            <a:r>
              <a:rPr lang="it-IT" sz="1200" dirty="0">
                <a:latin typeface="Ebrima" panose="02000000000000000000" pitchFamily="2" charset="0"/>
                <a:ea typeface="Ebrima" panose="02000000000000000000" pitchFamily="2" charset="0"/>
                <a:cs typeface="Ebrima" panose="02000000000000000000" pitchFamily="2" charset="0"/>
              </a:rPr>
              <a:t>I bambini verranno accolti all’interno di spazi ed ambienti pensati e definiti per garantire loro la giusta funzionalità rispettando le loro esigenze evolutive di conoscere, esplorare, scoprire ed impegnarsi; lo spazio al nido influisce sulla gran parte dell’agire educativo e, per citare </a:t>
            </a:r>
            <a:r>
              <a:rPr lang="it-IT" sz="1200" i="1" dirty="0">
                <a:solidFill>
                  <a:srgbClr val="0070C0"/>
                </a:solidFill>
                <a:latin typeface="Ebrima" panose="02000000000000000000" pitchFamily="2" charset="0"/>
                <a:ea typeface="Ebrima" panose="02000000000000000000" pitchFamily="2" charset="0"/>
                <a:cs typeface="Ebrima" panose="02000000000000000000" pitchFamily="2" charset="0"/>
              </a:rPr>
              <a:t>Malaguzzi,</a:t>
            </a:r>
            <a:r>
              <a:rPr lang="it-IT" sz="1200" dirty="0">
                <a:latin typeface="Ebrima" panose="02000000000000000000" pitchFamily="2" charset="0"/>
                <a:ea typeface="Ebrima" panose="02000000000000000000" pitchFamily="2" charset="0"/>
                <a:cs typeface="Ebrima" panose="02000000000000000000" pitchFamily="2" charset="0"/>
              </a:rPr>
              <a:t> </a:t>
            </a:r>
            <a:r>
              <a:rPr lang="it-IT" sz="1200" i="1" dirty="0">
                <a:latin typeface="Ebrima" panose="02000000000000000000" pitchFamily="2" charset="0"/>
                <a:ea typeface="Ebrima" panose="02000000000000000000" pitchFamily="2" charset="0"/>
                <a:cs typeface="Ebrima" panose="02000000000000000000" pitchFamily="2" charset="0"/>
              </a:rPr>
              <a:t>“…è come un acquario nel quale si riflettono i pensieri, i valori, le attitudini di chi lo progetta e di chi lo abita”</a:t>
            </a:r>
            <a:r>
              <a:rPr lang="it-IT" sz="1200" dirty="0">
                <a:latin typeface="Ebrima" panose="02000000000000000000" pitchFamily="2" charset="0"/>
                <a:ea typeface="Ebrima" panose="02000000000000000000" pitchFamily="2" charset="0"/>
                <a:cs typeface="Ebrima" panose="02000000000000000000" pitchFamily="2" charset="0"/>
              </a:rPr>
              <a:t>. Lo spazio accompagna il bambino e l’adulto in modo inconsapevole: si tratta di un linguaggio silenzioso che influenza fortemente le esperienze di crescita degli individui. Parlare di organizzazione degli spazi non significa infatti soltanto distribuire e collocare materiali e arredi ma, soprattutto, occuparsi di un contesto relazionale, comunicativo e cognitivo.</a:t>
            </a:r>
          </a:p>
          <a:p>
            <a:pPr algn="just"/>
            <a:r>
              <a:rPr lang="it-IT" sz="1200" dirty="0">
                <a:latin typeface="Ebrima" panose="02000000000000000000" pitchFamily="2" charset="0"/>
                <a:ea typeface="Ebrima" panose="02000000000000000000" pitchFamily="2" charset="0"/>
                <a:cs typeface="Ebrima" panose="02000000000000000000" pitchFamily="2" charset="0"/>
              </a:rPr>
              <a:t>Lo spazio al Nido ha in </a:t>
            </a:r>
            <a:r>
              <a:rPr lang="it-IT" sz="1200" dirty="0" err="1">
                <a:latin typeface="Ebrima" panose="02000000000000000000" pitchFamily="2" charset="0"/>
                <a:ea typeface="Ebrima" panose="02000000000000000000" pitchFamily="2" charset="0"/>
                <a:cs typeface="Ebrima" panose="02000000000000000000" pitchFamily="2" charset="0"/>
              </a:rPr>
              <a:t>sè</a:t>
            </a:r>
            <a:r>
              <a:rPr lang="it-IT" sz="1200" dirty="0">
                <a:latin typeface="Ebrima" panose="02000000000000000000" pitchFamily="2" charset="0"/>
                <a:ea typeface="Ebrima" panose="02000000000000000000" pitchFamily="2" charset="0"/>
                <a:cs typeface="Ebrima" panose="02000000000000000000" pitchFamily="2" charset="0"/>
              </a:rPr>
              <a:t> una </a:t>
            </a:r>
            <a:r>
              <a:rPr lang="it-IT" sz="1200" dirty="0">
                <a:solidFill>
                  <a:srgbClr val="0070C0"/>
                </a:solidFill>
                <a:latin typeface="Ebrima" panose="02000000000000000000" pitchFamily="2" charset="0"/>
                <a:ea typeface="Ebrima" panose="02000000000000000000" pitchFamily="2" charset="0"/>
                <a:cs typeface="Ebrima" panose="02000000000000000000" pitchFamily="2" charset="0"/>
              </a:rPr>
              <a:t>DELEGA EDUCATIVA </a:t>
            </a:r>
            <a:r>
              <a:rPr lang="it-IT" sz="1200" dirty="0">
                <a:latin typeface="Ebrima" panose="02000000000000000000" pitchFamily="2" charset="0"/>
                <a:ea typeface="Ebrima" panose="02000000000000000000" pitchFamily="2" charset="0"/>
                <a:cs typeface="Ebrima" panose="02000000000000000000" pitchFamily="2" charset="0"/>
              </a:rPr>
              <a:t>nel momento in cui viene pensato, vengono definite le attività che si intendono svolgere e gli obiettivi che in esso si vogliono raggiungere.</a:t>
            </a:r>
          </a:p>
          <a:p>
            <a:pPr algn="just"/>
            <a:r>
              <a:rPr lang="it-IT" sz="1200" dirty="0">
                <a:latin typeface="Ebrima" panose="02000000000000000000" pitchFamily="2" charset="0"/>
                <a:ea typeface="Ebrima" panose="02000000000000000000" pitchFamily="2" charset="0"/>
                <a:cs typeface="Ebrima" panose="02000000000000000000" pitchFamily="2" charset="0"/>
              </a:rPr>
              <a:t>Avere spazi definiti per ogni attività permette inoltre al bambino di muoversi nell'ambiente con padronanza e sicurezza. L’organizzazione in centri d’interesse (più raccolti per i bimbi più piccoli ed un po’ più ampi via via che il bambino cresce) consente al personale educativo di condividere con lo spazio la funzione che </a:t>
            </a:r>
            <a:r>
              <a:rPr lang="it-IT" sz="1200" i="1" dirty="0" err="1">
                <a:solidFill>
                  <a:srgbClr val="0070C0"/>
                </a:solidFill>
                <a:latin typeface="Ebrima" panose="02000000000000000000" pitchFamily="2" charset="0"/>
                <a:ea typeface="Ebrima" panose="02000000000000000000" pitchFamily="2" charset="0"/>
                <a:cs typeface="Ebrima" panose="02000000000000000000" pitchFamily="2" charset="0"/>
              </a:rPr>
              <a:t>Winnicott</a:t>
            </a:r>
            <a:r>
              <a:rPr lang="it-IT" sz="1200" dirty="0">
                <a:latin typeface="Ebrima" panose="02000000000000000000" pitchFamily="2" charset="0"/>
                <a:ea typeface="Ebrima" panose="02000000000000000000" pitchFamily="2" charset="0"/>
                <a:cs typeface="Ebrima" panose="02000000000000000000" pitchFamily="2" charset="0"/>
              </a:rPr>
              <a:t> definisce </a:t>
            </a:r>
            <a:r>
              <a:rPr lang="it-IT" sz="1200" i="1" dirty="0">
                <a:latin typeface="Ebrima" panose="02000000000000000000" pitchFamily="2" charset="0"/>
                <a:ea typeface="Ebrima" panose="02000000000000000000" pitchFamily="2" charset="0"/>
                <a:cs typeface="Ebrima" panose="02000000000000000000" pitchFamily="2" charset="0"/>
              </a:rPr>
              <a:t>di holding</a:t>
            </a:r>
            <a:r>
              <a:rPr lang="it-IT" sz="1200" dirty="0">
                <a:latin typeface="Ebrima" panose="02000000000000000000" pitchFamily="2" charset="0"/>
                <a:ea typeface="Ebrima" panose="02000000000000000000" pitchFamily="2" charset="0"/>
                <a:cs typeface="Ebrima" panose="02000000000000000000" pitchFamily="2" charset="0"/>
              </a:rPr>
              <a:t>, di contenimento; tale funzione garantisce ai bambini di usufruire di una sorta di “base sicura” da cui partire “alla scoperta del mondo”.</a:t>
            </a:r>
          </a:p>
          <a:p>
            <a:pPr algn="just"/>
            <a:endParaRPr lang="it-IT" sz="1200" dirty="0">
              <a:latin typeface="Ebrima" panose="02000000000000000000" pitchFamily="2" charset="0"/>
              <a:ea typeface="Ebrima" panose="02000000000000000000" pitchFamily="2" charset="0"/>
              <a:cs typeface="Ebrima" panose="02000000000000000000" pitchFamily="2" charset="0"/>
            </a:endParaRPr>
          </a:p>
        </p:txBody>
      </p:sp>
      <p:sp>
        <p:nvSpPr>
          <p:cNvPr id="2" name="Segnaposto numero diapositiva 1"/>
          <p:cNvSpPr>
            <a:spLocks noGrp="1"/>
          </p:cNvSpPr>
          <p:nvPr>
            <p:ph type="sldNum" sz="quarter" idx="12"/>
          </p:nvPr>
        </p:nvSpPr>
        <p:spPr>
          <a:xfrm>
            <a:off x="11184835" y="6223828"/>
            <a:ext cx="667196" cy="365125"/>
          </a:xfrm>
        </p:spPr>
        <p:txBody>
          <a:bodyPr/>
          <a:lstStyle/>
          <a:p>
            <a:fld id="{4FAB73BC-B049-4115-A692-8D63A059BFB8}" type="slidenum">
              <a:rPr lang="en-US" smtClean="0"/>
              <a:pPr/>
              <a:t>5</a:t>
            </a:fld>
            <a:endParaRPr lang="en-US" dirty="0"/>
          </a:p>
        </p:txBody>
      </p:sp>
    </p:spTree>
    <p:extLst>
      <p:ext uri="{BB962C8B-B14F-4D97-AF65-F5344CB8AC3E}">
        <p14:creationId xmlns:p14="http://schemas.microsoft.com/office/powerpoint/2010/main" val="2527026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19808" y="293567"/>
            <a:ext cx="11623430" cy="6432530"/>
          </a:xfrm>
          <a:prstGeom prst="rect">
            <a:avLst/>
          </a:prstGeom>
          <a:noFill/>
        </p:spPr>
        <p:txBody>
          <a:bodyPr wrap="square" rtlCol="0">
            <a:spAutoFit/>
          </a:bodyPr>
          <a:lstStyle/>
          <a:p>
            <a:pPr algn="just"/>
            <a:r>
              <a:rPr lang="it-IT" sz="1600" b="1" u="sng" dirty="0">
                <a:solidFill>
                  <a:srgbClr val="0070C0"/>
                </a:solidFill>
                <a:latin typeface="Ebrima" panose="02000000000000000000" pitchFamily="2" charset="0"/>
                <a:ea typeface="Ebrima" panose="02000000000000000000" pitchFamily="2" charset="0"/>
                <a:cs typeface="Ebrima" panose="02000000000000000000" pitchFamily="2" charset="0"/>
              </a:rPr>
              <a:t>L’AMBIENTAMENTO AL NIDO</a:t>
            </a:r>
          </a:p>
          <a:p>
            <a:pPr algn="just"/>
            <a:r>
              <a:rPr lang="it-IT" sz="1200" dirty="0">
                <a:latin typeface="Ebrima" panose="02000000000000000000" pitchFamily="2" charset="0"/>
                <a:ea typeface="Ebrima" panose="02000000000000000000" pitchFamily="2" charset="0"/>
                <a:cs typeface="Ebrima" panose="02000000000000000000" pitchFamily="2" charset="0"/>
              </a:rPr>
              <a:t>L’ambientamento di un bambino al nido è molto spesso per il bambino stesso e per la sua famiglia la prima esperienza di allargamento della propria vita sociale. Il Nido rappresenta una collettività dove al bambino è richiesto di relazionarsi con nuove figure adulte e con un gruppo di coetanei, dove i tempi della giornata e l’organizzazione degli spazi sono molto diversi dalle conoscenze che il bambino, nel suo ancora breve periodo di vita, è riuscito a consolidare in </a:t>
            </a:r>
            <a:r>
              <a:rPr lang="it-IT" sz="1200" dirty="0" err="1">
                <a:latin typeface="Ebrima" panose="02000000000000000000" pitchFamily="2" charset="0"/>
                <a:ea typeface="Ebrima" panose="02000000000000000000" pitchFamily="2" charset="0"/>
                <a:cs typeface="Ebrima" panose="02000000000000000000" pitchFamily="2" charset="0"/>
              </a:rPr>
              <a:t>famiglia.L’ambientamento</a:t>
            </a:r>
            <a:r>
              <a:rPr lang="it-IT" sz="1200" dirty="0">
                <a:latin typeface="Ebrima" panose="02000000000000000000" pitchFamily="2" charset="0"/>
                <a:ea typeface="Ebrima" panose="02000000000000000000" pitchFamily="2" charset="0"/>
                <a:cs typeface="Ebrima" panose="02000000000000000000" pitchFamily="2" charset="0"/>
              </a:rPr>
              <a:t> al Nido rappresenta perciò un notevole cambiamento nella vita del bambino ed è per questo un momento molto delicato, da affrontare in modo graduale e progressivo, rispettando i suoi ritmi e accompagnando con consapevolezza la famiglia.</a:t>
            </a:r>
          </a:p>
          <a:p>
            <a:pPr algn="just"/>
            <a:r>
              <a:rPr lang="it-IT" sz="1200" dirty="0">
                <a:latin typeface="Ebrima" panose="02000000000000000000" pitchFamily="2" charset="0"/>
                <a:ea typeface="Ebrima" panose="02000000000000000000" pitchFamily="2" charset="0"/>
                <a:cs typeface="Ebrima" panose="02000000000000000000" pitchFamily="2" charset="0"/>
              </a:rPr>
              <a:t>La presenza di un genitore in questa fase permette al bambino di non sentirsi solo in un ambiente estraneo e di acquisire fiducia verso tutto ciò che è nuovo: il distacco sarà graduale e rispetterà i tempi di ambientamento alla nuova realtà del bambino e di chi lo accompagna in questa avventura.</a:t>
            </a:r>
          </a:p>
          <a:p>
            <a:pPr algn="just"/>
            <a:r>
              <a:rPr lang="it-IT" sz="1200" dirty="0">
                <a:latin typeface="Ebrima" panose="02000000000000000000" pitchFamily="2" charset="0"/>
                <a:ea typeface="Ebrima" panose="02000000000000000000" pitchFamily="2" charset="0"/>
                <a:cs typeface="Ebrima" panose="02000000000000000000" pitchFamily="2" charset="0"/>
              </a:rPr>
              <a:t>Poco prima dell’inizio dell’ambientamento, l’educatrice incontra il o i genitori dei bambini che saranno successivamente ambientati nel gruppo di coetanei. Questo </a:t>
            </a:r>
            <a:r>
              <a:rPr lang="it-IT" sz="1200" b="1" dirty="0">
                <a:latin typeface="Ebrima" panose="02000000000000000000" pitchFamily="2" charset="0"/>
                <a:ea typeface="Ebrima" panose="02000000000000000000" pitchFamily="2" charset="0"/>
                <a:cs typeface="Ebrima" panose="02000000000000000000" pitchFamily="2" charset="0"/>
              </a:rPr>
              <a:t>Primo</a:t>
            </a:r>
            <a:r>
              <a:rPr lang="it-IT" sz="1200" dirty="0">
                <a:latin typeface="Ebrima" panose="02000000000000000000" pitchFamily="2" charset="0"/>
                <a:ea typeface="Ebrima" panose="02000000000000000000" pitchFamily="2" charset="0"/>
                <a:cs typeface="Ebrima" panose="02000000000000000000" pitchFamily="2" charset="0"/>
              </a:rPr>
              <a:t> </a:t>
            </a:r>
            <a:r>
              <a:rPr lang="it-IT" sz="1200" b="1" dirty="0">
                <a:latin typeface="Ebrima" panose="02000000000000000000" pitchFamily="2" charset="0"/>
                <a:ea typeface="Ebrima" panose="02000000000000000000" pitchFamily="2" charset="0"/>
                <a:cs typeface="Ebrima" panose="02000000000000000000" pitchFamily="2" charset="0"/>
              </a:rPr>
              <a:t>colloquio</a:t>
            </a:r>
            <a:r>
              <a:rPr lang="it-IT" sz="1200" dirty="0">
                <a:latin typeface="Ebrima" panose="02000000000000000000" pitchFamily="2" charset="0"/>
                <a:ea typeface="Ebrima" panose="02000000000000000000" pitchFamily="2" charset="0"/>
                <a:cs typeface="Ebrima" panose="02000000000000000000" pitchFamily="2" charset="0"/>
              </a:rPr>
              <a:t> costituisce un momento privilegiato per porre le basi di un significativo e collaborativo rapporto tra servizi per l’infanzia e famiglia, in quanto permette una prima reciproca conoscenza e un costruttivo scambio d’informazioni che contribuirà a garantire un buon ambientamento del bambino nella nuova realtà educativa. Per ambientamento graduale intendiamo un periodo in cui il bambino “vive” con il genitore il tempo e lo spazio del nido: conosce il nuovo ambiente, nuovi adulti e nuovi bambini e diversi ritmi della giornata. </a:t>
            </a:r>
          </a:p>
          <a:p>
            <a:pPr algn="just"/>
            <a:r>
              <a:rPr lang="it-IT" sz="1200" dirty="0">
                <a:latin typeface="Ebrima" panose="02000000000000000000" pitchFamily="2" charset="0"/>
                <a:ea typeface="Ebrima" panose="02000000000000000000" pitchFamily="2" charset="0"/>
                <a:cs typeface="Ebrima" panose="02000000000000000000" pitchFamily="2" charset="0"/>
              </a:rPr>
              <a:t>Esempio di ambientamento suddiviso su due gruppi e con uno sviluppo su due settimane: </a:t>
            </a:r>
          </a:p>
          <a:p>
            <a:pPr algn="just"/>
            <a:endParaRPr lang="it-IT" sz="1200" dirty="0">
              <a:highlight>
                <a:srgbClr val="FFFF00"/>
              </a:highlight>
              <a:latin typeface="Ebrima" panose="02000000000000000000" pitchFamily="2" charset="0"/>
              <a:ea typeface="Ebrima" panose="02000000000000000000" pitchFamily="2" charset="0"/>
              <a:cs typeface="Ebrima" panose="02000000000000000000" pitchFamily="2" charset="0"/>
            </a:endParaRPr>
          </a:p>
          <a:p>
            <a:pPr algn="just"/>
            <a:endParaRPr lang="it-IT" sz="1200" dirty="0">
              <a:highlight>
                <a:srgbClr val="FFFF00"/>
              </a:highlight>
              <a:latin typeface="Ebrima" panose="02000000000000000000" pitchFamily="2" charset="0"/>
              <a:ea typeface="Ebrima" panose="02000000000000000000" pitchFamily="2" charset="0"/>
              <a:cs typeface="Ebrima" panose="02000000000000000000" pitchFamily="2" charset="0"/>
            </a:endParaRPr>
          </a:p>
          <a:p>
            <a:pPr algn="just"/>
            <a:endParaRPr lang="it-IT" sz="1200" dirty="0">
              <a:highlight>
                <a:srgbClr val="FFFF00"/>
              </a:highlight>
              <a:latin typeface="Ebrima" panose="02000000000000000000" pitchFamily="2" charset="0"/>
              <a:ea typeface="Ebrima" panose="02000000000000000000" pitchFamily="2" charset="0"/>
              <a:cs typeface="Ebrima" panose="02000000000000000000" pitchFamily="2" charset="0"/>
            </a:endParaRPr>
          </a:p>
          <a:p>
            <a:pPr algn="just"/>
            <a:endParaRPr lang="it-IT" sz="1200" dirty="0">
              <a:latin typeface="Ebrima" panose="02000000000000000000" pitchFamily="2" charset="0"/>
              <a:ea typeface="Ebrima" panose="02000000000000000000" pitchFamily="2" charset="0"/>
              <a:cs typeface="Ebrima" panose="02000000000000000000" pitchFamily="2" charset="0"/>
            </a:endParaRPr>
          </a:p>
          <a:p>
            <a:pPr algn="just"/>
            <a:endParaRPr lang="it-IT" sz="1200" dirty="0">
              <a:latin typeface="Ebrima" panose="02000000000000000000" pitchFamily="2" charset="0"/>
              <a:ea typeface="Ebrima" panose="02000000000000000000" pitchFamily="2" charset="0"/>
              <a:cs typeface="Ebrima" panose="02000000000000000000" pitchFamily="2" charset="0"/>
            </a:endParaRPr>
          </a:p>
          <a:p>
            <a:pPr algn="just"/>
            <a:endParaRPr lang="it-IT" sz="1200" dirty="0">
              <a:latin typeface="Ebrima" panose="02000000000000000000" pitchFamily="2" charset="0"/>
              <a:ea typeface="Ebrima" panose="02000000000000000000" pitchFamily="2" charset="0"/>
              <a:cs typeface="Ebrima" panose="02000000000000000000" pitchFamily="2" charset="0"/>
            </a:endParaRPr>
          </a:p>
          <a:p>
            <a:pPr algn="just"/>
            <a:endParaRPr lang="it-IT" sz="1200" dirty="0">
              <a:latin typeface="Ebrima" panose="02000000000000000000" pitchFamily="2" charset="0"/>
              <a:ea typeface="Ebrima" panose="02000000000000000000" pitchFamily="2" charset="0"/>
              <a:cs typeface="Ebrima" panose="02000000000000000000" pitchFamily="2" charset="0"/>
            </a:endParaRPr>
          </a:p>
          <a:p>
            <a:pPr algn="just"/>
            <a:endParaRPr lang="it-IT" sz="1200" dirty="0">
              <a:latin typeface="Ebrima" panose="02000000000000000000" pitchFamily="2" charset="0"/>
              <a:ea typeface="Ebrima" panose="02000000000000000000" pitchFamily="2" charset="0"/>
              <a:cs typeface="Ebrima" panose="02000000000000000000" pitchFamily="2" charset="0"/>
            </a:endParaRPr>
          </a:p>
          <a:p>
            <a:pPr algn="just"/>
            <a:endParaRPr lang="it-IT" sz="1200" dirty="0">
              <a:latin typeface="Ebrima" panose="02000000000000000000" pitchFamily="2" charset="0"/>
              <a:ea typeface="Ebrima" panose="02000000000000000000" pitchFamily="2" charset="0"/>
              <a:cs typeface="Ebrima" panose="02000000000000000000" pitchFamily="2" charset="0"/>
            </a:endParaRPr>
          </a:p>
          <a:p>
            <a:pPr algn="just"/>
            <a:endParaRPr lang="it-IT" sz="1200" dirty="0">
              <a:latin typeface="Ebrima" panose="02000000000000000000" pitchFamily="2" charset="0"/>
              <a:ea typeface="Ebrima" panose="02000000000000000000" pitchFamily="2" charset="0"/>
              <a:cs typeface="Ebrima" panose="02000000000000000000" pitchFamily="2" charset="0"/>
            </a:endParaRPr>
          </a:p>
          <a:p>
            <a:pPr algn="ctr"/>
            <a:endParaRPr lang="it-IT" sz="1200" dirty="0">
              <a:latin typeface="Ebrima" panose="02000000000000000000" pitchFamily="2" charset="0"/>
              <a:ea typeface="Ebrima" panose="02000000000000000000" pitchFamily="2" charset="0"/>
              <a:cs typeface="Ebrima" panose="02000000000000000000" pitchFamily="2" charset="0"/>
            </a:endParaRPr>
          </a:p>
          <a:p>
            <a:pPr algn="ctr"/>
            <a:endParaRPr lang="it-IT" sz="1200" b="1" dirty="0">
              <a:latin typeface="Ebrima" panose="02000000000000000000" pitchFamily="2" charset="0"/>
              <a:ea typeface="Ebrima" panose="02000000000000000000" pitchFamily="2" charset="0"/>
              <a:cs typeface="Ebrima" panose="02000000000000000000" pitchFamily="2" charset="0"/>
            </a:endParaRPr>
          </a:p>
          <a:p>
            <a:r>
              <a:rPr lang="it-IT" sz="1200" b="1" dirty="0">
                <a:latin typeface="Ebrima" panose="02000000000000000000" pitchFamily="2" charset="0"/>
                <a:ea typeface="Ebrima" panose="02000000000000000000" pitchFamily="2" charset="0"/>
                <a:cs typeface="Ebrima" panose="02000000000000000000" pitchFamily="2" charset="0"/>
              </a:rPr>
              <a:t>                                                           </a:t>
            </a:r>
          </a:p>
          <a:p>
            <a:endParaRPr lang="it-IT" sz="1200" b="1" dirty="0">
              <a:latin typeface="Ebrima" panose="02000000000000000000" pitchFamily="2" charset="0"/>
              <a:ea typeface="Ebrima" panose="02000000000000000000" pitchFamily="2" charset="0"/>
              <a:cs typeface="Ebrima" panose="02000000000000000000" pitchFamily="2" charset="0"/>
            </a:endParaRPr>
          </a:p>
          <a:p>
            <a:endParaRPr lang="it-IT" sz="1200" b="1" dirty="0">
              <a:latin typeface="Ebrima" panose="02000000000000000000" pitchFamily="2" charset="0"/>
              <a:ea typeface="Ebrima" panose="02000000000000000000" pitchFamily="2" charset="0"/>
              <a:cs typeface="Ebrima" panose="02000000000000000000" pitchFamily="2" charset="0"/>
            </a:endParaRPr>
          </a:p>
          <a:p>
            <a:r>
              <a:rPr lang="it-IT" sz="1200" b="1" dirty="0">
                <a:latin typeface="Ebrima" panose="02000000000000000000" pitchFamily="2" charset="0"/>
                <a:ea typeface="Ebrima" panose="02000000000000000000" pitchFamily="2" charset="0"/>
                <a:cs typeface="Ebrima" panose="02000000000000000000" pitchFamily="2" charset="0"/>
              </a:rPr>
              <a:t>                                   PRIMA SETTIMANA                                                                                                           SECONDA SETTIMANA</a:t>
            </a:r>
            <a:endParaRPr lang="it-IT" sz="1200" dirty="0">
              <a:latin typeface="Ebrima" panose="02000000000000000000" pitchFamily="2" charset="0"/>
              <a:ea typeface="Ebrima" panose="02000000000000000000" pitchFamily="2" charset="0"/>
              <a:cs typeface="Ebrima" panose="02000000000000000000" pitchFamily="2" charset="0"/>
            </a:endParaRPr>
          </a:p>
          <a:p>
            <a:pPr algn="just"/>
            <a:endParaRPr lang="it-IT" sz="1200" dirty="0">
              <a:latin typeface="Ebrima" panose="02000000000000000000" pitchFamily="2" charset="0"/>
              <a:ea typeface="Ebrima" panose="02000000000000000000" pitchFamily="2" charset="0"/>
              <a:cs typeface="Ebrima" panose="02000000000000000000" pitchFamily="2" charset="0"/>
            </a:endParaRPr>
          </a:p>
          <a:p>
            <a:pPr algn="ctr"/>
            <a:r>
              <a:rPr lang="it-IT" sz="1200" u="sng" dirty="0">
                <a:latin typeface="Ebrima" panose="02000000000000000000" pitchFamily="2" charset="0"/>
                <a:ea typeface="Ebrima" panose="02000000000000000000" pitchFamily="2" charset="0"/>
                <a:cs typeface="Ebrima" panose="02000000000000000000" pitchFamily="2" charset="0"/>
              </a:rPr>
              <a:t>Conclusa la fase dell’ambientamento, una frequenza regolare e continuativa è la premessa per assicurare una buona esperienza educativa.</a:t>
            </a:r>
          </a:p>
          <a:p>
            <a:pPr algn="ctr"/>
            <a:endParaRPr lang="it-IT" sz="1200" u="sng" dirty="0">
              <a:latin typeface="Ebrima" panose="02000000000000000000" pitchFamily="2" charset="0"/>
              <a:ea typeface="Ebrima" panose="02000000000000000000" pitchFamily="2" charset="0"/>
              <a:cs typeface="Ebrima" panose="02000000000000000000" pitchFamily="2" charset="0"/>
            </a:endParaRPr>
          </a:p>
          <a:p>
            <a:pPr algn="just"/>
            <a:endParaRPr lang="it-IT" sz="1200" dirty="0">
              <a:latin typeface="Ebrima" panose="02000000000000000000" pitchFamily="2" charset="0"/>
              <a:ea typeface="Ebrima" panose="02000000000000000000" pitchFamily="2" charset="0"/>
              <a:cs typeface="Ebrima" panose="02000000000000000000" pitchFamily="2" charset="0"/>
            </a:endParaRPr>
          </a:p>
        </p:txBody>
      </p:sp>
      <p:sp>
        <p:nvSpPr>
          <p:cNvPr id="2" name="Segnaposto numero diapositiva 1"/>
          <p:cNvSpPr>
            <a:spLocks noGrp="1"/>
          </p:cNvSpPr>
          <p:nvPr>
            <p:ph type="sldNum" sz="quarter" idx="12"/>
          </p:nvPr>
        </p:nvSpPr>
        <p:spPr>
          <a:xfrm>
            <a:off x="11052312" y="6223828"/>
            <a:ext cx="622851" cy="365125"/>
          </a:xfrm>
        </p:spPr>
        <p:txBody>
          <a:bodyPr/>
          <a:lstStyle/>
          <a:p>
            <a:fld id="{4FAB73BC-B049-4115-A692-8D63A059BFB8}" type="slidenum">
              <a:rPr lang="en-US" smtClean="0"/>
              <a:pPr/>
              <a:t>6</a:t>
            </a:fld>
            <a:endParaRPr lang="en-US" dirty="0"/>
          </a:p>
        </p:txBody>
      </p:sp>
      <p:graphicFrame>
        <p:nvGraphicFramePr>
          <p:cNvPr id="4" name="Tabella 3">
            <a:extLst>
              <a:ext uri="{FF2B5EF4-FFF2-40B4-BE49-F238E27FC236}">
                <a16:creationId xmlns:a16="http://schemas.microsoft.com/office/drawing/2014/main" id="{6C34CF9D-77A1-4177-AFAC-F2D8DDE35A5D}"/>
              </a:ext>
            </a:extLst>
          </p:cNvPr>
          <p:cNvGraphicFramePr>
            <a:graphicFrameLocks noGrp="1"/>
          </p:cNvGraphicFramePr>
          <p:nvPr>
            <p:extLst>
              <p:ext uri="{D42A27DB-BD31-4B8C-83A1-F6EECF244321}">
                <p14:modId xmlns:p14="http://schemas.microsoft.com/office/powerpoint/2010/main" val="2894690576"/>
              </p:ext>
            </p:extLst>
          </p:nvPr>
        </p:nvGraphicFramePr>
        <p:xfrm>
          <a:off x="348763" y="3056000"/>
          <a:ext cx="5230403" cy="2378034"/>
        </p:xfrm>
        <a:graphic>
          <a:graphicData uri="http://schemas.openxmlformats.org/drawingml/2006/table">
            <a:tbl>
              <a:tblPr firstRow="1" firstCol="1" bandRow="1">
                <a:tableStyleId>{5C22544A-7EE6-4342-B048-85BDC9FD1C3A}</a:tableStyleId>
              </a:tblPr>
              <a:tblGrid>
                <a:gridCol w="1088450">
                  <a:extLst>
                    <a:ext uri="{9D8B030D-6E8A-4147-A177-3AD203B41FA5}">
                      <a16:colId xmlns:a16="http://schemas.microsoft.com/office/drawing/2014/main" val="2657777971"/>
                    </a:ext>
                  </a:extLst>
                </a:gridCol>
                <a:gridCol w="2156445">
                  <a:extLst>
                    <a:ext uri="{9D8B030D-6E8A-4147-A177-3AD203B41FA5}">
                      <a16:colId xmlns:a16="http://schemas.microsoft.com/office/drawing/2014/main" val="1424270776"/>
                    </a:ext>
                  </a:extLst>
                </a:gridCol>
                <a:gridCol w="1985508">
                  <a:extLst>
                    <a:ext uri="{9D8B030D-6E8A-4147-A177-3AD203B41FA5}">
                      <a16:colId xmlns:a16="http://schemas.microsoft.com/office/drawing/2014/main" val="2510333442"/>
                    </a:ext>
                  </a:extLst>
                </a:gridCol>
              </a:tblGrid>
              <a:tr h="396339">
                <a:tc>
                  <a:txBody>
                    <a:bodyPr/>
                    <a:lstStyle/>
                    <a:p>
                      <a:pPr algn="ctr">
                        <a:lnSpc>
                          <a:spcPct val="115000"/>
                        </a:lnSpc>
                        <a:spcAft>
                          <a:spcPts val="0"/>
                        </a:spcAft>
                      </a:pPr>
                      <a:r>
                        <a:rPr lang="it-IT" sz="1000">
                          <a:effectLst/>
                        </a:rPr>
                        <a:t>GIORNO</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t-IT" sz="1000">
                          <a:effectLst/>
                        </a:rPr>
                        <a:t>ORA PRESENZA</a:t>
                      </a:r>
                    </a:p>
                    <a:p>
                      <a:pPr algn="ctr">
                        <a:lnSpc>
                          <a:spcPct val="115000"/>
                        </a:lnSpc>
                        <a:spcAft>
                          <a:spcPts val="0"/>
                        </a:spcAft>
                      </a:pPr>
                      <a:r>
                        <a:rPr lang="it-IT" sz="1000">
                          <a:effectLst/>
                        </a:rPr>
                        <a:t>BAMBINI</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t-IT" sz="1000">
                          <a:effectLst/>
                        </a:rPr>
                        <a:t>ATTIVITA’ PRINCIPALE</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55269314"/>
                  </a:ext>
                </a:extLst>
              </a:tr>
              <a:tr h="396339">
                <a:tc>
                  <a:txBody>
                    <a:bodyPr/>
                    <a:lstStyle/>
                    <a:p>
                      <a:pPr algn="l">
                        <a:lnSpc>
                          <a:spcPct val="115000"/>
                        </a:lnSpc>
                        <a:spcAft>
                          <a:spcPts val="0"/>
                        </a:spcAft>
                      </a:pPr>
                      <a:r>
                        <a:rPr lang="it-IT" sz="1000" dirty="0">
                          <a:effectLst/>
                        </a:rPr>
                        <a:t>Lunedì</a:t>
                      </a:r>
                      <a:endParaRPr lang="it-IT"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t-IT" sz="1000">
                          <a:effectLst/>
                        </a:rPr>
                        <a:t>9.30-10.00 (primo gruppo)</a:t>
                      </a:r>
                    </a:p>
                    <a:p>
                      <a:pPr algn="ctr">
                        <a:lnSpc>
                          <a:spcPct val="115000"/>
                        </a:lnSpc>
                        <a:spcAft>
                          <a:spcPts val="0"/>
                        </a:spcAft>
                      </a:pPr>
                      <a:r>
                        <a:rPr lang="it-IT" sz="1000">
                          <a:effectLst/>
                        </a:rPr>
                        <a:t>10.00-10.30 (secondo gruppo)</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t-IT" sz="1000">
                          <a:effectLst/>
                        </a:rPr>
                        <a:t>Esplorazione ambiente</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49756565"/>
                  </a:ext>
                </a:extLst>
              </a:tr>
              <a:tr h="396339">
                <a:tc>
                  <a:txBody>
                    <a:bodyPr/>
                    <a:lstStyle/>
                    <a:p>
                      <a:pPr algn="l">
                        <a:lnSpc>
                          <a:spcPct val="115000"/>
                        </a:lnSpc>
                        <a:spcAft>
                          <a:spcPts val="0"/>
                        </a:spcAft>
                      </a:pPr>
                      <a:r>
                        <a:rPr lang="it-IT" sz="1000" dirty="0">
                          <a:effectLst/>
                        </a:rPr>
                        <a:t>Martedì</a:t>
                      </a:r>
                      <a:endParaRPr lang="it-IT"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t-IT" sz="1000">
                          <a:effectLst/>
                        </a:rPr>
                        <a:t>9.30-10.00 (primo gruppo)</a:t>
                      </a:r>
                    </a:p>
                    <a:p>
                      <a:pPr algn="ctr">
                        <a:lnSpc>
                          <a:spcPct val="115000"/>
                        </a:lnSpc>
                        <a:spcAft>
                          <a:spcPts val="0"/>
                        </a:spcAft>
                      </a:pPr>
                      <a:r>
                        <a:rPr lang="it-IT" sz="1000">
                          <a:effectLst/>
                        </a:rPr>
                        <a:t>10.00-10.30 (secondo gruppo)</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t-IT" sz="1000" dirty="0">
                          <a:effectLst/>
                        </a:rPr>
                        <a:t>Esplorazione ambiente</a:t>
                      </a:r>
                      <a:endParaRPr lang="it-IT"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52658962"/>
                  </a:ext>
                </a:extLst>
              </a:tr>
              <a:tr h="396339">
                <a:tc>
                  <a:txBody>
                    <a:bodyPr/>
                    <a:lstStyle/>
                    <a:p>
                      <a:pPr algn="l">
                        <a:lnSpc>
                          <a:spcPct val="115000"/>
                        </a:lnSpc>
                        <a:spcAft>
                          <a:spcPts val="0"/>
                        </a:spcAft>
                      </a:pPr>
                      <a:r>
                        <a:rPr lang="it-IT" sz="1000" dirty="0">
                          <a:effectLst/>
                        </a:rPr>
                        <a:t>Mercoledì</a:t>
                      </a:r>
                      <a:endParaRPr lang="it-IT"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t-IT" sz="1000" dirty="0">
                          <a:effectLst/>
                        </a:rPr>
                        <a:t>9.00-10.00 (primo gruppo)</a:t>
                      </a:r>
                    </a:p>
                    <a:p>
                      <a:pPr algn="ctr">
                        <a:lnSpc>
                          <a:spcPct val="115000"/>
                        </a:lnSpc>
                        <a:spcAft>
                          <a:spcPts val="0"/>
                        </a:spcAft>
                      </a:pPr>
                      <a:r>
                        <a:rPr lang="it-IT" sz="1000" dirty="0">
                          <a:effectLst/>
                        </a:rPr>
                        <a:t>10.30-11.30 (secondo gruppo)</a:t>
                      </a:r>
                      <a:endParaRPr lang="it-IT"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t-IT" sz="1000">
                          <a:effectLst/>
                        </a:rPr>
                        <a:t>Distacco </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61205742"/>
                  </a:ext>
                </a:extLst>
              </a:tr>
              <a:tr h="396339">
                <a:tc>
                  <a:txBody>
                    <a:bodyPr/>
                    <a:lstStyle/>
                    <a:p>
                      <a:pPr algn="l">
                        <a:lnSpc>
                          <a:spcPct val="115000"/>
                        </a:lnSpc>
                        <a:spcAft>
                          <a:spcPts val="0"/>
                        </a:spcAft>
                      </a:pPr>
                      <a:r>
                        <a:rPr lang="it-IT" sz="1000" dirty="0">
                          <a:effectLst/>
                        </a:rPr>
                        <a:t>Giovedì</a:t>
                      </a:r>
                      <a:endParaRPr lang="it-IT"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t-IT" sz="1000" dirty="0">
                          <a:effectLst/>
                        </a:rPr>
                        <a:t>9.00-11.00 (primo gruppo)</a:t>
                      </a:r>
                    </a:p>
                    <a:p>
                      <a:pPr algn="ctr">
                        <a:lnSpc>
                          <a:spcPct val="115000"/>
                        </a:lnSpc>
                        <a:spcAft>
                          <a:spcPts val="0"/>
                        </a:spcAft>
                      </a:pPr>
                      <a:r>
                        <a:rPr lang="it-IT" sz="1000" dirty="0">
                          <a:effectLst/>
                        </a:rPr>
                        <a:t>9.30-11.30 (secondo gruppo)</a:t>
                      </a:r>
                      <a:endParaRPr lang="it-IT"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t-IT" sz="1000" dirty="0">
                          <a:effectLst/>
                        </a:rPr>
                        <a:t>Distacco </a:t>
                      </a:r>
                      <a:endParaRPr lang="it-IT"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6238145"/>
                  </a:ext>
                </a:extLst>
              </a:tr>
              <a:tr h="396339">
                <a:tc>
                  <a:txBody>
                    <a:bodyPr/>
                    <a:lstStyle/>
                    <a:p>
                      <a:pPr algn="l">
                        <a:lnSpc>
                          <a:spcPct val="115000"/>
                        </a:lnSpc>
                        <a:spcAft>
                          <a:spcPts val="0"/>
                        </a:spcAft>
                      </a:pPr>
                      <a:r>
                        <a:rPr lang="it-IT" sz="1000" dirty="0">
                          <a:effectLst/>
                        </a:rPr>
                        <a:t>Venerdì</a:t>
                      </a:r>
                      <a:endParaRPr lang="it-IT"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t-IT" sz="1000" dirty="0">
                          <a:effectLst/>
                        </a:rPr>
                        <a:t>9.00-11.00 (primo gruppo)</a:t>
                      </a:r>
                    </a:p>
                    <a:p>
                      <a:pPr algn="ctr">
                        <a:lnSpc>
                          <a:spcPct val="115000"/>
                        </a:lnSpc>
                        <a:spcAft>
                          <a:spcPts val="0"/>
                        </a:spcAft>
                      </a:pPr>
                      <a:r>
                        <a:rPr lang="it-IT" sz="1000" dirty="0">
                          <a:effectLst/>
                        </a:rPr>
                        <a:t>9.30-11.30 (secondo gruppo)</a:t>
                      </a:r>
                      <a:endParaRPr lang="it-IT"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t-IT" sz="1000" dirty="0">
                          <a:effectLst/>
                        </a:rPr>
                        <a:t>Distacco</a:t>
                      </a:r>
                    </a:p>
                    <a:p>
                      <a:pPr algn="ctr">
                        <a:lnSpc>
                          <a:spcPct val="115000"/>
                        </a:lnSpc>
                        <a:spcAft>
                          <a:spcPts val="0"/>
                        </a:spcAft>
                      </a:pPr>
                      <a:r>
                        <a:rPr lang="it-IT" sz="1000" dirty="0">
                          <a:effectLst/>
                        </a:rPr>
                        <a:t> </a:t>
                      </a:r>
                      <a:endParaRPr lang="it-IT"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57322805"/>
                  </a:ext>
                </a:extLst>
              </a:tr>
            </a:tbl>
          </a:graphicData>
        </a:graphic>
      </p:graphicFrame>
      <p:graphicFrame>
        <p:nvGraphicFramePr>
          <p:cNvPr id="5" name="Tabella 4">
            <a:extLst>
              <a:ext uri="{FF2B5EF4-FFF2-40B4-BE49-F238E27FC236}">
                <a16:creationId xmlns:a16="http://schemas.microsoft.com/office/drawing/2014/main" id="{C123773F-302E-43A5-B65B-85D9149A8199}"/>
              </a:ext>
            </a:extLst>
          </p:cNvPr>
          <p:cNvGraphicFramePr>
            <a:graphicFrameLocks noGrp="1"/>
          </p:cNvGraphicFramePr>
          <p:nvPr>
            <p:extLst>
              <p:ext uri="{D42A27DB-BD31-4B8C-83A1-F6EECF244321}">
                <p14:modId xmlns:p14="http://schemas.microsoft.com/office/powerpoint/2010/main" val="2318469650"/>
              </p:ext>
            </p:extLst>
          </p:nvPr>
        </p:nvGraphicFramePr>
        <p:xfrm>
          <a:off x="5708121" y="3056000"/>
          <a:ext cx="5967043" cy="2378035"/>
        </p:xfrm>
        <a:graphic>
          <a:graphicData uri="http://schemas.openxmlformats.org/drawingml/2006/table">
            <a:tbl>
              <a:tblPr firstRow="1" firstCol="1" bandRow="1">
                <a:tableStyleId>{5C22544A-7EE6-4342-B048-85BDC9FD1C3A}</a:tableStyleId>
              </a:tblPr>
              <a:tblGrid>
                <a:gridCol w="1258764">
                  <a:extLst>
                    <a:ext uri="{9D8B030D-6E8A-4147-A177-3AD203B41FA5}">
                      <a16:colId xmlns:a16="http://schemas.microsoft.com/office/drawing/2014/main" val="3594201583"/>
                    </a:ext>
                  </a:extLst>
                </a:gridCol>
                <a:gridCol w="2031341">
                  <a:extLst>
                    <a:ext uri="{9D8B030D-6E8A-4147-A177-3AD203B41FA5}">
                      <a16:colId xmlns:a16="http://schemas.microsoft.com/office/drawing/2014/main" val="1510684633"/>
                    </a:ext>
                  </a:extLst>
                </a:gridCol>
                <a:gridCol w="2676938">
                  <a:extLst>
                    <a:ext uri="{9D8B030D-6E8A-4147-A177-3AD203B41FA5}">
                      <a16:colId xmlns:a16="http://schemas.microsoft.com/office/drawing/2014/main" val="2050903883"/>
                    </a:ext>
                  </a:extLst>
                </a:gridCol>
              </a:tblGrid>
              <a:tr h="373848">
                <a:tc>
                  <a:txBody>
                    <a:bodyPr/>
                    <a:lstStyle/>
                    <a:p>
                      <a:pPr algn="ctr">
                        <a:lnSpc>
                          <a:spcPct val="115000"/>
                        </a:lnSpc>
                        <a:spcAft>
                          <a:spcPts val="0"/>
                        </a:spcAft>
                      </a:pPr>
                      <a:r>
                        <a:rPr lang="it-IT" sz="900">
                          <a:effectLst/>
                        </a:rPr>
                        <a:t>GIORNO</a:t>
                      </a:r>
                      <a:endParaRPr lang="it-IT"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t-IT" sz="900">
                          <a:effectLst/>
                        </a:rPr>
                        <a:t>ORA PRESENZA</a:t>
                      </a:r>
                    </a:p>
                    <a:p>
                      <a:pPr algn="ctr">
                        <a:lnSpc>
                          <a:spcPct val="115000"/>
                        </a:lnSpc>
                        <a:spcAft>
                          <a:spcPts val="0"/>
                        </a:spcAft>
                      </a:pPr>
                      <a:r>
                        <a:rPr lang="it-IT" sz="900">
                          <a:effectLst/>
                        </a:rPr>
                        <a:t>BAMBINI</a:t>
                      </a:r>
                      <a:endParaRPr lang="it-IT"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t-IT" sz="900">
                          <a:effectLst/>
                        </a:rPr>
                        <a:t>ATTIVITA’ PRINCIPALE</a:t>
                      </a:r>
                      <a:endParaRPr lang="it-IT"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35920586"/>
                  </a:ext>
                </a:extLst>
              </a:tr>
              <a:tr h="456360">
                <a:tc>
                  <a:txBody>
                    <a:bodyPr/>
                    <a:lstStyle/>
                    <a:p>
                      <a:pPr>
                        <a:lnSpc>
                          <a:spcPct val="115000"/>
                        </a:lnSpc>
                        <a:spcAft>
                          <a:spcPts val="0"/>
                        </a:spcAft>
                      </a:pPr>
                      <a:r>
                        <a:rPr lang="it-IT" sz="900" dirty="0">
                          <a:effectLst/>
                        </a:rPr>
                        <a:t>Lunedì </a:t>
                      </a:r>
                      <a:endParaRPr lang="it-IT"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t-IT" sz="900">
                          <a:effectLst/>
                        </a:rPr>
                        <a:t>9.00-11.00 (primo gruppo)</a:t>
                      </a:r>
                    </a:p>
                    <a:p>
                      <a:pPr algn="ctr">
                        <a:lnSpc>
                          <a:spcPct val="115000"/>
                        </a:lnSpc>
                        <a:spcAft>
                          <a:spcPts val="0"/>
                        </a:spcAft>
                      </a:pPr>
                      <a:r>
                        <a:rPr lang="it-IT" sz="900">
                          <a:effectLst/>
                        </a:rPr>
                        <a:t>9.30-11.30 (secondo gruppo)</a:t>
                      </a:r>
                      <a:endParaRPr lang="it-IT"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t-IT" sz="900">
                          <a:effectLst/>
                        </a:rPr>
                        <a:t> </a:t>
                      </a:r>
                    </a:p>
                    <a:p>
                      <a:pPr algn="ctr">
                        <a:lnSpc>
                          <a:spcPct val="115000"/>
                        </a:lnSpc>
                        <a:spcAft>
                          <a:spcPts val="0"/>
                        </a:spcAft>
                      </a:pPr>
                      <a:r>
                        <a:rPr lang="it-IT" sz="900">
                          <a:effectLst/>
                        </a:rPr>
                        <a:t>Distacco</a:t>
                      </a:r>
                    </a:p>
                    <a:p>
                      <a:pPr algn="ctr">
                        <a:lnSpc>
                          <a:spcPct val="115000"/>
                        </a:lnSpc>
                        <a:spcAft>
                          <a:spcPts val="0"/>
                        </a:spcAft>
                      </a:pPr>
                      <a:r>
                        <a:rPr lang="it-IT" sz="900">
                          <a:effectLst/>
                        </a:rPr>
                        <a:t> </a:t>
                      </a:r>
                      <a:endParaRPr lang="it-IT"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25848896"/>
                  </a:ext>
                </a:extLst>
              </a:tr>
              <a:tr h="301200">
                <a:tc>
                  <a:txBody>
                    <a:bodyPr/>
                    <a:lstStyle/>
                    <a:p>
                      <a:pPr>
                        <a:lnSpc>
                          <a:spcPct val="115000"/>
                        </a:lnSpc>
                        <a:spcAft>
                          <a:spcPts val="0"/>
                        </a:spcAft>
                      </a:pPr>
                      <a:r>
                        <a:rPr lang="it-IT" sz="900" dirty="0">
                          <a:effectLst/>
                        </a:rPr>
                        <a:t>Martedì </a:t>
                      </a:r>
                      <a:endParaRPr lang="it-IT"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t-IT" sz="900">
                          <a:effectLst/>
                        </a:rPr>
                        <a:t>9.00-12.30 </a:t>
                      </a:r>
                    </a:p>
                    <a:p>
                      <a:pPr algn="ctr">
                        <a:lnSpc>
                          <a:spcPct val="115000"/>
                        </a:lnSpc>
                        <a:spcAft>
                          <a:spcPts val="0"/>
                        </a:spcAft>
                      </a:pPr>
                      <a:r>
                        <a:rPr lang="it-IT" sz="900">
                          <a:effectLst/>
                        </a:rPr>
                        <a:t>(il ritiro è possibile dalle 12.00 alle 12.30)</a:t>
                      </a:r>
                      <a:endParaRPr lang="it-IT"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t-IT" sz="900" dirty="0">
                          <a:effectLst/>
                        </a:rPr>
                        <a:t>Frutta e pranzo al nido</a:t>
                      </a:r>
                      <a:endParaRPr lang="it-IT"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59597053"/>
                  </a:ext>
                </a:extLst>
              </a:tr>
              <a:tr h="301200">
                <a:tc>
                  <a:txBody>
                    <a:bodyPr/>
                    <a:lstStyle/>
                    <a:p>
                      <a:pPr>
                        <a:lnSpc>
                          <a:spcPct val="115000"/>
                        </a:lnSpc>
                        <a:spcAft>
                          <a:spcPts val="0"/>
                        </a:spcAft>
                      </a:pPr>
                      <a:r>
                        <a:rPr lang="it-IT" sz="900" dirty="0">
                          <a:effectLst/>
                        </a:rPr>
                        <a:t>Mercoledì 10 </a:t>
                      </a:r>
                      <a:endParaRPr lang="it-IT"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t-IT" sz="900">
                          <a:effectLst/>
                        </a:rPr>
                        <a:t>9.00-12.30 </a:t>
                      </a:r>
                    </a:p>
                    <a:p>
                      <a:pPr algn="ctr">
                        <a:lnSpc>
                          <a:spcPct val="115000"/>
                        </a:lnSpc>
                        <a:spcAft>
                          <a:spcPts val="0"/>
                        </a:spcAft>
                      </a:pPr>
                      <a:r>
                        <a:rPr lang="it-IT" sz="900">
                          <a:effectLst/>
                        </a:rPr>
                        <a:t>(il ritiro è possibile dalle 12.00 alle 12.30)</a:t>
                      </a:r>
                      <a:endParaRPr lang="it-IT"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t-IT" sz="900">
                          <a:effectLst/>
                        </a:rPr>
                        <a:t>Frutta e pranzo al nido</a:t>
                      </a:r>
                      <a:endParaRPr lang="it-IT"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775113"/>
                  </a:ext>
                </a:extLst>
              </a:tr>
              <a:tr h="456360">
                <a:tc>
                  <a:txBody>
                    <a:bodyPr/>
                    <a:lstStyle/>
                    <a:p>
                      <a:pPr>
                        <a:lnSpc>
                          <a:spcPct val="115000"/>
                        </a:lnSpc>
                        <a:spcAft>
                          <a:spcPts val="0"/>
                        </a:spcAft>
                      </a:pPr>
                      <a:r>
                        <a:rPr lang="it-IT" sz="900" dirty="0">
                          <a:effectLst/>
                        </a:rPr>
                        <a:t>Giovedì </a:t>
                      </a:r>
                      <a:endParaRPr lang="it-IT"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t-IT" sz="900" dirty="0">
                          <a:effectLst/>
                        </a:rPr>
                        <a:t>9.00/12.40-13.00 (part-time)</a:t>
                      </a:r>
                    </a:p>
                    <a:p>
                      <a:pPr algn="ctr">
                        <a:lnSpc>
                          <a:spcPct val="115000"/>
                        </a:lnSpc>
                        <a:spcAft>
                          <a:spcPts val="0"/>
                        </a:spcAft>
                      </a:pPr>
                      <a:r>
                        <a:rPr lang="it-IT" sz="900" dirty="0">
                          <a:effectLst/>
                        </a:rPr>
                        <a:t>9.00 primo risveglio (full time)</a:t>
                      </a:r>
                      <a:endParaRPr lang="it-IT"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t-IT" sz="900">
                          <a:effectLst/>
                        </a:rPr>
                        <a:t>Per i bambini part time uscita come da iscrizione</a:t>
                      </a:r>
                    </a:p>
                    <a:p>
                      <a:pPr algn="ctr">
                        <a:lnSpc>
                          <a:spcPct val="115000"/>
                        </a:lnSpc>
                        <a:spcAft>
                          <a:spcPts val="0"/>
                        </a:spcAft>
                      </a:pPr>
                      <a:r>
                        <a:rPr lang="it-IT" sz="900">
                          <a:effectLst/>
                        </a:rPr>
                        <a:t>Per i bambini full time sonno con educatrice e primo risveglio</a:t>
                      </a:r>
                      <a:endParaRPr lang="it-IT"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5213661"/>
                  </a:ext>
                </a:extLst>
              </a:tr>
              <a:tr h="456360">
                <a:tc>
                  <a:txBody>
                    <a:bodyPr/>
                    <a:lstStyle/>
                    <a:p>
                      <a:pPr>
                        <a:lnSpc>
                          <a:spcPct val="115000"/>
                        </a:lnSpc>
                        <a:spcAft>
                          <a:spcPts val="0"/>
                        </a:spcAft>
                      </a:pPr>
                      <a:r>
                        <a:rPr lang="it-IT" sz="900" dirty="0">
                          <a:effectLst/>
                        </a:rPr>
                        <a:t>Venerdì </a:t>
                      </a:r>
                      <a:endParaRPr lang="it-IT"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t-IT" sz="900">
                          <a:effectLst/>
                        </a:rPr>
                        <a:t>9.00/12.40-13.00 (part-time)</a:t>
                      </a:r>
                    </a:p>
                    <a:p>
                      <a:pPr algn="ctr">
                        <a:lnSpc>
                          <a:spcPct val="115000"/>
                        </a:lnSpc>
                        <a:spcAft>
                          <a:spcPts val="0"/>
                        </a:spcAft>
                      </a:pPr>
                      <a:r>
                        <a:rPr lang="it-IT" sz="900">
                          <a:effectLst/>
                        </a:rPr>
                        <a:t>9.00 primo risveglio (full time)</a:t>
                      </a:r>
                      <a:endParaRPr lang="it-IT"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t-IT" sz="900" dirty="0">
                          <a:effectLst/>
                        </a:rPr>
                        <a:t>Part time uscita come da iscrizione</a:t>
                      </a:r>
                    </a:p>
                    <a:p>
                      <a:pPr algn="ctr">
                        <a:lnSpc>
                          <a:spcPct val="115000"/>
                        </a:lnSpc>
                        <a:spcAft>
                          <a:spcPts val="0"/>
                        </a:spcAft>
                      </a:pPr>
                      <a:r>
                        <a:rPr lang="it-IT" sz="900" dirty="0">
                          <a:effectLst/>
                        </a:rPr>
                        <a:t>Per i bambini full time sonno con educatrice e primo risveglio</a:t>
                      </a:r>
                      <a:endParaRPr lang="it-IT"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47537862"/>
                  </a:ext>
                </a:extLst>
              </a:tr>
            </a:tbl>
          </a:graphicData>
        </a:graphic>
      </p:graphicFrame>
    </p:spTree>
    <p:extLst>
      <p:ext uri="{BB962C8B-B14F-4D97-AF65-F5344CB8AC3E}">
        <p14:creationId xmlns:p14="http://schemas.microsoft.com/office/powerpoint/2010/main" val="4065102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72561" y="249606"/>
            <a:ext cx="11553092" cy="7355860"/>
          </a:xfrm>
          <a:prstGeom prst="rect">
            <a:avLst/>
          </a:prstGeom>
          <a:noFill/>
        </p:spPr>
        <p:txBody>
          <a:bodyPr wrap="square" rtlCol="0">
            <a:spAutoFit/>
          </a:bodyPr>
          <a:lstStyle/>
          <a:p>
            <a:pPr algn="just"/>
            <a:r>
              <a:rPr lang="it-IT" sz="1600" b="1" u="sng" dirty="0">
                <a:solidFill>
                  <a:srgbClr val="0070C0"/>
                </a:solidFill>
                <a:latin typeface="Ebrima" panose="02000000000000000000" pitchFamily="2" charset="0"/>
                <a:ea typeface="Ebrima" panose="02000000000000000000" pitchFamily="2" charset="0"/>
                <a:cs typeface="Ebrima" panose="02000000000000000000" pitchFamily="2" charset="0"/>
              </a:rPr>
              <a:t>LA GIORNATA AL NIDO</a:t>
            </a:r>
          </a:p>
          <a:p>
            <a:pPr algn="just"/>
            <a:r>
              <a:rPr lang="it-IT" sz="1200" dirty="0">
                <a:latin typeface="Ebrima" panose="02000000000000000000" pitchFamily="2" charset="0"/>
                <a:ea typeface="Ebrima" panose="02000000000000000000" pitchFamily="2" charset="0"/>
                <a:cs typeface="Ebrima" panose="02000000000000000000" pitchFamily="2" charset="0"/>
              </a:rPr>
              <a:t>La permanenza di un bambino al Nido è fatta di azioni e gesti che si ripetono quotidianamente in modo uguale. Queste azioni segnano il tempo che scorre e danno ritmo al suo essere lì, rappresentano insomma il contenuto principale della sua vita. Questo permette al bambino di orientarsi nelle diverse fasi della giornata in quanto, riconoscendole nel tempo, egli è in grado di costruire gradualmente una propria scansione temporale che lo rassicura: “Prima gioco, poi mangio e dormo e, al risveglio, arrivano la mamma o il papà a prendermi”.</a:t>
            </a:r>
          </a:p>
          <a:p>
            <a:pPr algn="just"/>
            <a:r>
              <a:rPr lang="it-IT" sz="1200" dirty="0">
                <a:latin typeface="Ebrima" panose="02000000000000000000" pitchFamily="2" charset="0"/>
                <a:ea typeface="Ebrima" panose="02000000000000000000" pitchFamily="2" charset="0"/>
                <a:cs typeface="Ebrima" panose="02000000000000000000" pitchFamily="2" charset="0"/>
              </a:rPr>
              <a:t>Tutti i momenti della giornata al Nido hanno una valenza educativa, diventano cioè occasioni di esperienza affettiva, cognitiva e ludica.</a:t>
            </a:r>
          </a:p>
          <a:p>
            <a:pPr algn="just"/>
            <a:r>
              <a:rPr lang="it-IT" sz="1200" dirty="0">
                <a:latin typeface="Ebrima" panose="02000000000000000000" pitchFamily="2" charset="0"/>
                <a:ea typeface="Ebrima" panose="02000000000000000000" pitchFamily="2" charset="0"/>
                <a:cs typeface="Ebrima" panose="02000000000000000000" pitchFamily="2" charset="0"/>
              </a:rPr>
              <a:t>L’organizzazione della giornata educativa sotto riportata viene proposta al solo scopo esemplificativo e ha un valore orientativo per rifuggire dalla superficialità e dalla improvvisazione, ma quello che secondo noi fa la differenza è la capacità di reinterpretare continuamente desideri e bisogni dei bambini a partire da consolidate certezze professionali e organizzative.</a:t>
            </a:r>
          </a:p>
          <a:p>
            <a:pPr algn="just"/>
            <a:r>
              <a:rPr lang="it-IT" sz="1200" i="1" dirty="0">
                <a:solidFill>
                  <a:srgbClr val="0070C0"/>
                </a:solidFill>
                <a:latin typeface="Ebrima" panose="02000000000000000000" pitchFamily="2" charset="0"/>
                <a:ea typeface="Ebrima" panose="02000000000000000000" pitchFamily="2" charset="0"/>
                <a:cs typeface="Ebrima" panose="02000000000000000000" pitchFamily="2" charset="0"/>
              </a:rPr>
              <a:t>L'accoglienza</a:t>
            </a:r>
          </a:p>
          <a:p>
            <a:pPr algn="just"/>
            <a:r>
              <a:rPr lang="it-IT" sz="1200" dirty="0">
                <a:latin typeface="Ebrima" panose="02000000000000000000" pitchFamily="2" charset="0"/>
                <a:ea typeface="Ebrima" panose="02000000000000000000" pitchFamily="2" charset="0"/>
                <a:cs typeface="Ebrima" panose="02000000000000000000" pitchFamily="2" charset="0"/>
              </a:rPr>
              <a:t>L’accoglienza, che avviene dalle 7.30 alle 9.00, è il momento in cui il bambino si separa dai genitori, che sono le persone affettivamente per lui più importanti, per essere accolto dagli operatori socio-educativi.</a:t>
            </a:r>
          </a:p>
          <a:p>
            <a:pPr algn="just"/>
            <a:r>
              <a:rPr lang="it-IT" sz="1200" i="1" dirty="0">
                <a:solidFill>
                  <a:srgbClr val="0070C0"/>
                </a:solidFill>
                <a:latin typeface="Ebrima" panose="02000000000000000000" pitchFamily="2" charset="0"/>
                <a:ea typeface="Ebrima" panose="02000000000000000000" pitchFamily="2" charset="0"/>
                <a:cs typeface="Ebrima" panose="02000000000000000000" pitchFamily="2" charset="0"/>
              </a:rPr>
              <a:t>Lo spuntino</a:t>
            </a:r>
          </a:p>
          <a:p>
            <a:pPr algn="just"/>
            <a:r>
              <a:rPr lang="it-IT" sz="1200" dirty="0">
                <a:latin typeface="Ebrima" panose="02000000000000000000" pitchFamily="2" charset="0"/>
                <a:ea typeface="Ebrima" panose="02000000000000000000" pitchFamily="2" charset="0"/>
                <a:cs typeface="Ebrima" panose="02000000000000000000" pitchFamily="2" charset="0"/>
              </a:rPr>
              <a:t>Viene proposto ai bambini intorno alle 9.30 e solitamente è a base di frutta fresca.</a:t>
            </a:r>
          </a:p>
          <a:p>
            <a:pPr algn="just"/>
            <a:r>
              <a:rPr lang="it-IT" sz="1200" i="1" dirty="0">
                <a:solidFill>
                  <a:srgbClr val="0070C0"/>
                </a:solidFill>
                <a:latin typeface="Ebrima" panose="02000000000000000000" pitchFamily="2" charset="0"/>
                <a:ea typeface="Ebrima" panose="02000000000000000000" pitchFamily="2" charset="0"/>
                <a:cs typeface="Ebrima" panose="02000000000000000000" pitchFamily="2" charset="0"/>
              </a:rPr>
              <a:t>Le esperienze</a:t>
            </a:r>
          </a:p>
          <a:p>
            <a:pPr algn="just"/>
            <a:r>
              <a:rPr lang="it-IT" sz="1200" dirty="0">
                <a:latin typeface="Ebrima" panose="02000000000000000000" pitchFamily="2" charset="0"/>
                <a:ea typeface="Ebrima" panose="02000000000000000000" pitchFamily="2" charset="0"/>
                <a:cs typeface="Ebrima" panose="02000000000000000000" pitchFamily="2" charset="0"/>
              </a:rPr>
              <a:t>Tutti i momenti della giornata al nido diventano occasioni di esperienza affettiva, cognitiva e di gioco, volti allo sviluppo delle scelte autonome del bambino. Particolare attenzione viene data alle proposte di laboratori/atelier e alla scelta dei Materiali. Di seguito alcune esemplificazioni di </a:t>
            </a:r>
            <a:r>
              <a:rPr lang="it-IT" sz="1200" b="1" dirty="0">
                <a:latin typeface="Ebrima" panose="02000000000000000000" pitchFamily="2" charset="0"/>
                <a:ea typeface="Ebrima" panose="02000000000000000000" pitchFamily="2" charset="0"/>
                <a:cs typeface="Ebrima" panose="02000000000000000000" pitchFamily="2" charset="0"/>
              </a:rPr>
              <a:t>esperienze</a:t>
            </a:r>
            <a:r>
              <a:rPr lang="it-IT" sz="1200" dirty="0">
                <a:latin typeface="Ebrima" panose="02000000000000000000" pitchFamily="2" charset="0"/>
                <a:ea typeface="Ebrima" panose="02000000000000000000" pitchFamily="2" charset="0"/>
                <a:cs typeface="Ebrima" panose="02000000000000000000" pitchFamily="2" charset="0"/>
              </a:rPr>
              <a:t> suddivise per aree:</a:t>
            </a:r>
          </a:p>
          <a:p>
            <a:pPr algn="just"/>
            <a:endParaRPr lang="it-IT" sz="1200" dirty="0">
              <a:latin typeface="Ebrima" panose="02000000000000000000" pitchFamily="2" charset="0"/>
              <a:ea typeface="Ebrima" panose="02000000000000000000" pitchFamily="2" charset="0"/>
              <a:cs typeface="Ebrima" panose="02000000000000000000" pitchFamily="2" charset="0"/>
            </a:endParaRPr>
          </a:p>
          <a:p>
            <a:pPr algn="just"/>
            <a:endParaRPr lang="it-IT" sz="1200" dirty="0">
              <a:latin typeface="Ebrima" panose="02000000000000000000" pitchFamily="2" charset="0"/>
              <a:ea typeface="Ebrima" panose="02000000000000000000" pitchFamily="2" charset="0"/>
              <a:cs typeface="Ebrima" panose="02000000000000000000" pitchFamily="2" charset="0"/>
            </a:endParaRPr>
          </a:p>
          <a:p>
            <a:pPr algn="just"/>
            <a:endParaRPr lang="it-IT" sz="1200" dirty="0">
              <a:latin typeface="Ebrima" panose="02000000000000000000" pitchFamily="2" charset="0"/>
              <a:ea typeface="Ebrima" panose="02000000000000000000" pitchFamily="2" charset="0"/>
              <a:cs typeface="Ebrima" panose="02000000000000000000" pitchFamily="2" charset="0"/>
            </a:endParaRPr>
          </a:p>
          <a:p>
            <a:pPr algn="just"/>
            <a:endParaRPr lang="it-IT" sz="1200" dirty="0">
              <a:latin typeface="Ebrima" panose="02000000000000000000" pitchFamily="2" charset="0"/>
              <a:ea typeface="Ebrima" panose="02000000000000000000" pitchFamily="2" charset="0"/>
              <a:cs typeface="Ebrima" panose="02000000000000000000" pitchFamily="2" charset="0"/>
            </a:endParaRPr>
          </a:p>
          <a:p>
            <a:pPr algn="just"/>
            <a:endParaRPr lang="it-IT" sz="1200" dirty="0">
              <a:latin typeface="Ebrima" panose="02000000000000000000" pitchFamily="2" charset="0"/>
              <a:ea typeface="Ebrima" panose="02000000000000000000" pitchFamily="2" charset="0"/>
              <a:cs typeface="Ebrima" panose="02000000000000000000" pitchFamily="2" charset="0"/>
            </a:endParaRPr>
          </a:p>
          <a:p>
            <a:pPr algn="just"/>
            <a:endParaRPr lang="it-IT" sz="1200" dirty="0">
              <a:latin typeface="Ebrima" panose="02000000000000000000" pitchFamily="2" charset="0"/>
              <a:ea typeface="Ebrima" panose="02000000000000000000" pitchFamily="2" charset="0"/>
              <a:cs typeface="Ebrima" panose="02000000000000000000" pitchFamily="2" charset="0"/>
            </a:endParaRPr>
          </a:p>
          <a:p>
            <a:pPr algn="just"/>
            <a:endParaRPr lang="it-IT" sz="1200" dirty="0">
              <a:latin typeface="Ebrima" panose="02000000000000000000" pitchFamily="2" charset="0"/>
              <a:ea typeface="Ebrima" panose="02000000000000000000" pitchFamily="2" charset="0"/>
              <a:cs typeface="Ebrima" panose="02000000000000000000" pitchFamily="2" charset="0"/>
            </a:endParaRPr>
          </a:p>
          <a:p>
            <a:pPr algn="just"/>
            <a:endParaRPr lang="it-IT" sz="1200" dirty="0">
              <a:latin typeface="Ebrima" panose="02000000000000000000" pitchFamily="2" charset="0"/>
              <a:ea typeface="Ebrima" panose="02000000000000000000" pitchFamily="2" charset="0"/>
              <a:cs typeface="Ebrima" panose="02000000000000000000" pitchFamily="2" charset="0"/>
            </a:endParaRPr>
          </a:p>
          <a:p>
            <a:pPr algn="just"/>
            <a:r>
              <a:rPr lang="it-IT" sz="1200" i="1" dirty="0">
                <a:solidFill>
                  <a:srgbClr val="0070C0"/>
                </a:solidFill>
                <a:latin typeface="Ebrima" panose="02000000000000000000" pitchFamily="2" charset="0"/>
                <a:ea typeface="Ebrima" panose="02000000000000000000" pitchFamily="2" charset="0"/>
                <a:cs typeface="Ebrima" panose="02000000000000000000" pitchFamily="2" charset="0"/>
              </a:rPr>
              <a:t>Il pranzo</a:t>
            </a:r>
          </a:p>
          <a:p>
            <a:pPr algn="just"/>
            <a:r>
              <a:rPr lang="it-IT" sz="1200" dirty="0">
                <a:latin typeface="Ebrima" panose="02000000000000000000" pitchFamily="2" charset="0"/>
                <a:ea typeface="Ebrima" panose="02000000000000000000" pitchFamily="2" charset="0"/>
                <a:cs typeface="Ebrima" panose="02000000000000000000" pitchFamily="2" charset="0"/>
              </a:rPr>
              <a:t>Il momento del pranzo, che si svolge intorno alle 11.30, rappresenta un’importante momento di socializzazione; la manipolazione del cibo, inoltre, porta gradualmente il piccolo a mangiare da solo facendolo sentire “capace” ed autonomo.</a:t>
            </a:r>
          </a:p>
          <a:p>
            <a:pPr algn="just"/>
            <a:r>
              <a:rPr lang="it-IT" sz="1200" dirty="0">
                <a:latin typeface="Ebrima" panose="02000000000000000000" pitchFamily="2" charset="0"/>
                <a:ea typeface="Ebrima" panose="02000000000000000000" pitchFamily="2" charset="0"/>
                <a:cs typeface="Ebrima" panose="02000000000000000000" pitchFamily="2" charset="0"/>
              </a:rPr>
              <a:t>Il pranzo e la merenda variano ogni giorno per quattro settimane, seguendo un menù stagionale che fa riferimento alle tabelle dietetiche formulate dal servizio Igiene degli Alimenti e della Nutrizione della A.T.S Bergamo.</a:t>
            </a:r>
          </a:p>
          <a:p>
            <a:pPr algn="just"/>
            <a:r>
              <a:rPr lang="it-IT" sz="1200" dirty="0">
                <a:latin typeface="Ebrima" panose="02000000000000000000" pitchFamily="2" charset="0"/>
                <a:ea typeface="Ebrima" panose="02000000000000000000" pitchFamily="2" charset="0"/>
                <a:cs typeface="Ebrima" panose="02000000000000000000" pitchFamily="2" charset="0"/>
              </a:rPr>
              <a:t>E’ possibile richiedere ad inizio ambientamento una “dieta speciale” per quei bambini con certificati problemi di salute o in base all’appartenenza religiosa, per particolari motivazioni etiche o a seguito della scelta familiare per la pratica dell’auto-svezzamento. Sono altresì erogate diete cosiddette “leggere” per lievi indisposizioni e per un massimo di tre giorni. L’operatore socio-educativo è responsabile del rispetto del ciclo complessivo previsto dal sistema HACCP.</a:t>
            </a:r>
          </a:p>
          <a:p>
            <a:pPr algn="just"/>
            <a:r>
              <a:rPr lang="it-IT" sz="1200" dirty="0">
                <a:latin typeface="Ebrima" panose="02000000000000000000" pitchFamily="2" charset="0"/>
                <a:ea typeface="Ebrima" panose="02000000000000000000" pitchFamily="2" charset="0"/>
                <a:cs typeface="Ebrima" panose="02000000000000000000" pitchFamily="2" charset="0"/>
              </a:rPr>
              <a:t>Ci si avvale del servizio di refezione scolastica individuato dal comune di Sovere. Sono previsti due menu stagionali, uno estivo ed uno invernale. </a:t>
            </a:r>
          </a:p>
          <a:p>
            <a:pPr algn="just"/>
            <a:endParaRPr lang="it-IT" sz="1200" dirty="0">
              <a:latin typeface="Ebrima" panose="02000000000000000000" pitchFamily="2" charset="0"/>
              <a:ea typeface="Ebrima" panose="02000000000000000000" pitchFamily="2" charset="0"/>
              <a:cs typeface="Ebrima" panose="02000000000000000000" pitchFamily="2" charset="0"/>
            </a:endParaRPr>
          </a:p>
          <a:p>
            <a:pPr algn="just"/>
            <a:endParaRPr lang="it-IT" sz="1200" dirty="0">
              <a:latin typeface="Ebrima" panose="02000000000000000000" pitchFamily="2" charset="0"/>
              <a:ea typeface="Ebrima" panose="02000000000000000000" pitchFamily="2" charset="0"/>
              <a:cs typeface="Ebrima" panose="02000000000000000000" pitchFamily="2" charset="0"/>
            </a:endParaRPr>
          </a:p>
          <a:p>
            <a:pPr algn="just"/>
            <a:endParaRPr lang="it-IT" sz="1200" dirty="0">
              <a:latin typeface="Ebrima" panose="02000000000000000000" pitchFamily="2" charset="0"/>
              <a:ea typeface="Ebrima" panose="02000000000000000000" pitchFamily="2" charset="0"/>
              <a:cs typeface="Ebrima" panose="02000000000000000000" pitchFamily="2" charset="0"/>
            </a:endParaRPr>
          </a:p>
          <a:p>
            <a:pPr algn="just"/>
            <a:endParaRPr lang="it-IT" sz="1200" dirty="0">
              <a:latin typeface="Ebrima" panose="02000000000000000000" pitchFamily="2" charset="0"/>
              <a:ea typeface="Ebrima" panose="02000000000000000000" pitchFamily="2" charset="0"/>
              <a:cs typeface="Ebrima" panose="02000000000000000000" pitchFamily="2" charset="0"/>
            </a:endParaRPr>
          </a:p>
        </p:txBody>
      </p:sp>
      <p:graphicFrame>
        <p:nvGraphicFramePr>
          <p:cNvPr id="5" name="Tabella 4">
            <a:extLst>
              <a:ext uri="{FF2B5EF4-FFF2-40B4-BE49-F238E27FC236}">
                <a16:creationId xmlns:a16="http://schemas.microsoft.com/office/drawing/2014/main" id="{C12CDED1-3972-40AD-8F79-31AED528CC0C}"/>
              </a:ext>
            </a:extLst>
          </p:cNvPr>
          <p:cNvGraphicFramePr>
            <a:graphicFrameLocks noGrp="1"/>
          </p:cNvGraphicFramePr>
          <p:nvPr>
            <p:extLst>
              <p:ext uri="{D42A27DB-BD31-4B8C-83A1-F6EECF244321}">
                <p14:modId xmlns:p14="http://schemas.microsoft.com/office/powerpoint/2010/main" val="2695247161"/>
              </p:ext>
            </p:extLst>
          </p:nvPr>
        </p:nvGraphicFramePr>
        <p:xfrm>
          <a:off x="1437351" y="3609230"/>
          <a:ext cx="9223512" cy="1353553"/>
        </p:xfrm>
        <a:graphic>
          <a:graphicData uri="http://schemas.openxmlformats.org/drawingml/2006/table">
            <a:tbl>
              <a:tblPr firstRow="1" firstCol="1" lastRow="1" lastCol="1" bandRow="1" bandCol="1"/>
              <a:tblGrid>
                <a:gridCol w="2535808">
                  <a:extLst>
                    <a:ext uri="{9D8B030D-6E8A-4147-A177-3AD203B41FA5}">
                      <a16:colId xmlns:a16="http://schemas.microsoft.com/office/drawing/2014/main" val="1324995247"/>
                    </a:ext>
                  </a:extLst>
                </a:gridCol>
                <a:gridCol w="6687704">
                  <a:extLst>
                    <a:ext uri="{9D8B030D-6E8A-4147-A177-3AD203B41FA5}">
                      <a16:colId xmlns:a16="http://schemas.microsoft.com/office/drawing/2014/main" val="2969695152"/>
                    </a:ext>
                  </a:extLst>
                </a:gridCol>
              </a:tblGrid>
              <a:tr h="212034">
                <a:tc>
                  <a:txBody>
                    <a:bodyPr/>
                    <a:lstStyle/>
                    <a:p>
                      <a:pPr marL="227330">
                        <a:spcAft>
                          <a:spcPts val="0"/>
                        </a:spcAft>
                      </a:pPr>
                      <a:r>
                        <a:rPr lang="it-IT" sz="900" b="1" dirty="0">
                          <a:effectLst/>
                          <a:latin typeface="Calibri Light" panose="020F0302020204030204" pitchFamily="34" charset="0"/>
                          <a:ea typeface="Calibri Light" panose="020F0302020204030204" pitchFamily="34" charset="0"/>
                          <a:cs typeface="Times New Roman" panose="02020603050405020304" pitchFamily="18" charset="0"/>
                        </a:rPr>
                        <a:t>MOVIMENTO</a:t>
                      </a:r>
                      <a:endParaRPr lang="it-IT"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rgbClr val="000009"/>
                      </a:solidFill>
                      <a:prstDash val="solid"/>
                      <a:round/>
                      <a:headEnd type="none" w="med" len="med"/>
                      <a:tailEnd type="none" w="med" len="med"/>
                    </a:lnL>
                    <a:lnR w="12700" cap="flat" cmpd="sng" algn="ctr">
                      <a:solidFill>
                        <a:srgbClr val="000009"/>
                      </a:solidFill>
                      <a:prstDash val="solid"/>
                      <a:round/>
                      <a:headEnd type="none" w="med" len="med"/>
                      <a:tailEnd type="none" w="med" len="med"/>
                    </a:lnR>
                    <a:lnT w="12700" cap="flat" cmpd="sng" algn="ctr">
                      <a:solidFill>
                        <a:srgbClr val="000009"/>
                      </a:solidFill>
                      <a:prstDash val="solid"/>
                      <a:round/>
                      <a:headEnd type="none" w="med" len="med"/>
                      <a:tailEnd type="none" w="med" len="med"/>
                    </a:lnT>
                    <a:lnB w="12700" cap="flat" cmpd="sng" algn="ctr">
                      <a:solidFill>
                        <a:srgbClr val="000009"/>
                      </a:solidFill>
                      <a:prstDash val="solid"/>
                      <a:round/>
                      <a:headEnd type="none" w="med" len="med"/>
                      <a:tailEnd type="none" w="med" len="med"/>
                    </a:lnB>
                    <a:solidFill>
                      <a:srgbClr val="92CDDC"/>
                    </a:solidFill>
                  </a:tcPr>
                </a:tc>
                <a:tc>
                  <a:txBody>
                    <a:bodyPr/>
                    <a:lstStyle/>
                    <a:p>
                      <a:pPr marL="227965">
                        <a:spcAft>
                          <a:spcPts val="0"/>
                        </a:spcAft>
                      </a:pPr>
                      <a:r>
                        <a:rPr lang="it-IT" sz="900" dirty="0">
                          <a:effectLst/>
                          <a:latin typeface="Calibri Light" panose="020F0302020204030204" pitchFamily="34" charset="0"/>
                          <a:ea typeface="Calibri Light" panose="020F0302020204030204" pitchFamily="34" charset="0"/>
                          <a:cs typeface="Times New Roman" panose="02020603050405020304" pitchFamily="18" charset="0"/>
                        </a:rPr>
                        <a:t>Percorsi</a:t>
                      </a:r>
                      <a:r>
                        <a:rPr lang="it-IT" sz="900" spc="-20" dirty="0">
                          <a:effectLst/>
                          <a:latin typeface="Calibri Light" panose="020F0302020204030204" pitchFamily="34" charset="0"/>
                          <a:ea typeface="Calibri Light" panose="020F0302020204030204" pitchFamily="34" charset="0"/>
                          <a:cs typeface="Times New Roman" panose="02020603050405020304" pitchFamily="18" charset="0"/>
                        </a:rPr>
                        <a:t> </a:t>
                      </a:r>
                      <a:r>
                        <a:rPr lang="it-IT" sz="900" dirty="0" err="1">
                          <a:effectLst/>
                          <a:latin typeface="Calibri Light" panose="020F0302020204030204" pitchFamily="34" charset="0"/>
                          <a:ea typeface="Calibri Light" panose="020F0302020204030204" pitchFamily="34" charset="0"/>
                          <a:cs typeface="Times New Roman" panose="02020603050405020304" pitchFamily="18" charset="0"/>
                        </a:rPr>
                        <a:t>psico</a:t>
                      </a:r>
                      <a:r>
                        <a:rPr lang="it-IT" sz="900" dirty="0">
                          <a:effectLst/>
                          <a:latin typeface="Calibri Light" panose="020F0302020204030204" pitchFamily="34" charset="0"/>
                          <a:ea typeface="Calibri Light" panose="020F0302020204030204" pitchFamily="34" charset="0"/>
                          <a:cs typeface="Times New Roman" panose="02020603050405020304" pitchFamily="18" charset="0"/>
                        </a:rPr>
                        <a:t> e </a:t>
                      </a:r>
                      <a:r>
                        <a:rPr lang="it-IT" sz="900" dirty="0" err="1">
                          <a:effectLst/>
                          <a:latin typeface="Calibri Light" panose="020F0302020204030204" pitchFamily="34" charset="0"/>
                          <a:ea typeface="Calibri Light" panose="020F0302020204030204" pitchFamily="34" charset="0"/>
                          <a:cs typeface="Times New Roman" panose="02020603050405020304" pitchFamily="18" charset="0"/>
                        </a:rPr>
                        <a:t>sendo</a:t>
                      </a:r>
                      <a:r>
                        <a:rPr lang="it-IT" sz="900" dirty="0">
                          <a:effectLst/>
                          <a:latin typeface="Calibri Light" panose="020F0302020204030204" pitchFamily="34" charset="0"/>
                          <a:ea typeface="Calibri Light" panose="020F0302020204030204" pitchFamily="34" charset="0"/>
                          <a:cs typeface="Times New Roman" panose="02020603050405020304" pitchFamily="18" charset="0"/>
                        </a:rPr>
                        <a:t> motori all’interno e all’esterno,  giochi di equilibrio, salti, rimbalzi, balli…</a:t>
                      </a:r>
                      <a:endParaRPr lang="it-IT"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rgbClr val="000009"/>
                      </a:solidFill>
                      <a:prstDash val="solid"/>
                      <a:round/>
                      <a:headEnd type="none" w="med" len="med"/>
                      <a:tailEnd type="none" w="med" len="med"/>
                    </a:lnL>
                    <a:lnR w="12700" cap="flat" cmpd="sng" algn="ctr">
                      <a:solidFill>
                        <a:srgbClr val="000009"/>
                      </a:solidFill>
                      <a:prstDash val="solid"/>
                      <a:round/>
                      <a:headEnd type="none" w="med" len="med"/>
                      <a:tailEnd type="none" w="med" len="med"/>
                    </a:lnR>
                    <a:lnT w="12700" cap="flat" cmpd="sng" algn="ctr">
                      <a:solidFill>
                        <a:srgbClr val="000009"/>
                      </a:solidFill>
                      <a:prstDash val="solid"/>
                      <a:round/>
                      <a:headEnd type="none" w="med" len="med"/>
                      <a:tailEnd type="none" w="med" len="med"/>
                    </a:lnT>
                    <a:lnB w="12700" cap="flat" cmpd="sng" algn="ctr">
                      <a:solidFill>
                        <a:srgbClr val="000009"/>
                      </a:solidFill>
                      <a:prstDash val="solid"/>
                      <a:round/>
                      <a:headEnd type="none" w="med" len="med"/>
                      <a:tailEnd type="none" w="med" len="med"/>
                    </a:lnB>
                    <a:solidFill>
                      <a:srgbClr val="92CDDC"/>
                    </a:solidFill>
                  </a:tcPr>
                </a:tc>
                <a:extLst>
                  <a:ext uri="{0D108BD9-81ED-4DB2-BD59-A6C34878D82A}">
                    <a16:rowId xmlns:a16="http://schemas.microsoft.com/office/drawing/2014/main" val="1648271878"/>
                  </a:ext>
                </a:extLst>
              </a:tr>
              <a:tr h="265044">
                <a:tc>
                  <a:txBody>
                    <a:bodyPr/>
                    <a:lstStyle/>
                    <a:p>
                      <a:pPr marL="227330">
                        <a:spcAft>
                          <a:spcPts val="0"/>
                        </a:spcAft>
                      </a:pPr>
                      <a:r>
                        <a:rPr lang="it-IT" sz="900" b="1" spc="-5" dirty="0">
                          <a:effectLst/>
                          <a:latin typeface="Calibri Light" panose="020F0302020204030204" pitchFamily="34" charset="0"/>
                          <a:ea typeface="Calibri Light" panose="020F0302020204030204" pitchFamily="34" charset="0"/>
                          <a:cs typeface="Times New Roman" panose="02020603050405020304" pitchFamily="18" charset="0"/>
                        </a:rPr>
                        <a:t>MANIPOLAZIONE</a:t>
                      </a:r>
                      <a:endParaRPr lang="it-IT"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rgbClr val="000009"/>
                      </a:solidFill>
                      <a:prstDash val="solid"/>
                      <a:round/>
                      <a:headEnd type="none" w="med" len="med"/>
                      <a:tailEnd type="none" w="med" len="med"/>
                    </a:lnL>
                    <a:lnR w="12700" cap="flat" cmpd="sng" algn="ctr">
                      <a:solidFill>
                        <a:srgbClr val="000009"/>
                      </a:solidFill>
                      <a:prstDash val="solid"/>
                      <a:round/>
                      <a:headEnd type="none" w="med" len="med"/>
                      <a:tailEnd type="none" w="med" len="med"/>
                    </a:lnR>
                    <a:lnT w="12700" cap="flat" cmpd="sng" algn="ctr">
                      <a:solidFill>
                        <a:srgbClr val="000009"/>
                      </a:solidFill>
                      <a:prstDash val="solid"/>
                      <a:round/>
                      <a:headEnd type="none" w="med" len="med"/>
                      <a:tailEnd type="none" w="med" len="med"/>
                    </a:lnT>
                    <a:lnB w="12700" cap="flat" cmpd="sng" algn="ctr">
                      <a:solidFill>
                        <a:srgbClr val="000009"/>
                      </a:solidFill>
                      <a:prstDash val="solid"/>
                      <a:round/>
                      <a:headEnd type="none" w="med" len="med"/>
                      <a:tailEnd type="none" w="med" len="med"/>
                    </a:lnB>
                    <a:solidFill>
                      <a:srgbClr val="FFFFFF"/>
                    </a:solidFill>
                  </a:tcPr>
                </a:tc>
                <a:tc>
                  <a:txBody>
                    <a:bodyPr/>
                    <a:lstStyle/>
                    <a:p>
                      <a:pPr marL="227965">
                        <a:spcAft>
                          <a:spcPts val="0"/>
                        </a:spcAft>
                      </a:pPr>
                      <a:r>
                        <a:rPr lang="it-IT" sz="900">
                          <a:effectLst/>
                          <a:latin typeface="Calibri Light" panose="020F0302020204030204" pitchFamily="34" charset="0"/>
                          <a:ea typeface="Calibri Light" panose="020F0302020204030204" pitchFamily="34" charset="0"/>
                          <a:cs typeface="Times New Roman" panose="02020603050405020304" pitchFamily="18" charset="0"/>
                        </a:rPr>
                        <a:t>Creta,</a:t>
                      </a:r>
                      <a:r>
                        <a:rPr lang="it-IT" sz="900" spc="-20">
                          <a:effectLst/>
                          <a:latin typeface="Calibri Light" panose="020F0302020204030204" pitchFamily="34" charset="0"/>
                          <a:ea typeface="Calibri Light" panose="020F0302020204030204" pitchFamily="34" charset="0"/>
                          <a:cs typeface="Times New Roman" panose="02020603050405020304" pitchFamily="18" charset="0"/>
                        </a:rPr>
                        <a:t> </a:t>
                      </a:r>
                      <a:r>
                        <a:rPr lang="it-IT" sz="900">
                          <a:effectLst/>
                          <a:latin typeface="Calibri Light" panose="020F0302020204030204" pitchFamily="34" charset="0"/>
                          <a:ea typeface="Calibri Light" panose="020F0302020204030204" pitchFamily="34" charset="0"/>
                          <a:cs typeface="Times New Roman" panose="02020603050405020304" pitchFamily="18" charset="0"/>
                        </a:rPr>
                        <a:t>sabbia,</a:t>
                      </a:r>
                      <a:r>
                        <a:rPr lang="it-IT" sz="900" spc="-5">
                          <a:effectLst/>
                          <a:latin typeface="Calibri Light" panose="020F0302020204030204" pitchFamily="34" charset="0"/>
                          <a:ea typeface="Calibri Light" panose="020F0302020204030204" pitchFamily="34" charset="0"/>
                          <a:cs typeface="Times New Roman" panose="02020603050405020304" pitchFamily="18" charset="0"/>
                        </a:rPr>
                        <a:t> </a:t>
                      </a:r>
                      <a:r>
                        <a:rPr lang="it-IT" sz="900">
                          <a:effectLst/>
                          <a:latin typeface="Calibri Light" panose="020F0302020204030204" pitchFamily="34" charset="0"/>
                          <a:ea typeface="Calibri Light" panose="020F0302020204030204" pitchFamily="34" charset="0"/>
                          <a:cs typeface="Times New Roman" panose="02020603050405020304" pitchFamily="18" charset="0"/>
                        </a:rPr>
                        <a:t>didò</a:t>
                      </a:r>
                      <a:r>
                        <a:rPr lang="it-IT" sz="900" spc="-30">
                          <a:effectLst/>
                          <a:latin typeface="Calibri Light" panose="020F0302020204030204" pitchFamily="34" charset="0"/>
                          <a:ea typeface="Calibri Light" panose="020F0302020204030204" pitchFamily="34" charset="0"/>
                          <a:cs typeface="Times New Roman" panose="02020603050405020304" pitchFamily="18" charset="0"/>
                        </a:rPr>
                        <a:t> </a:t>
                      </a:r>
                      <a:r>
                        <a:rPr lang="it-IT" sz="900">
                          <a:effectLst/>
                          <a:latin typeface="Calibri Light" panose="020F0302020204030204" pitchFamily="34" charset="0"/>
                          <a:ea typeface="Calibri Light" panose="020F0302020204030204" pitchFamily="34" charset="0"/>
                          <a:cs typeface="Times New Roman" panose="02020603050405020304" pitchFamily="18" charset="0"/>
                        </a:rPr>
                        <a:t>naturale,</a:t>
                      </a:r>
                      <a:r>
                        <a:rPr lang="it-IT" sz="900" spc="-20">
                          <a:effectLst/>
                          <a:latin typeface="Calibri Light" panose="020F0302020204030204" pitchFamily="34" charset="0"/>
                          <a:ea typeface="Calibri Light" panose="020F0302020204030204" pitchFamily="34" charset="0"/>
                          <a:cs typeface="Times New Roman" panose="02020603050405020304" pitchFamily="18" charset="0"/>
                        </a:rPr>
                        <a:t> </a:t>
                      </a:r>
                      <a:r>
                        <a:rPr lang="it-IT" sz="900">
                          <a:effectLst/>
                          <a:latin typeface="Calibri Light" panose="020F0302020204030204" pitchFamily="34" charset="0"/>
                          <a:ea typeface="Calibri Light" panose="020F0302020204030204" pitchFamily="34" charset="0"/>
                          <a:cs typeface="Times New Roman" panose="02020603050405020304" pitchFamily="18" charset="0"/>
                        </a:rPr>
                        <a:t>acqua-farina, colla,</a:t>
                      </a:r>
                      <a:r>
                        <a:rPr lang="it-IT" sz="900" spc="-20">
                          <a:effectLst/>
                          <a:latin typeface="Calibri Light" panose="020F0302020204030204" pitchFamily="34" charset="0"/>
                          <a:ea typeface="Calibri Light" panose="020F0302020204030204" pitchFamily="34" charset="0"/>
                          <a:cs typeface="Times New Roman" panose="02020603050405020304" pitchFamily="18" charset="0"/>
                        </a:rPr>
                        <a:t> </a:t>
                      </a:r>
                      <a:r>
                        <a:rPr lang="it-IT" sz="900">
                          <a:effectLst/>
                          <a:latin typeface="Calibri Light" panose="020F0302020204030204" pitchFamily="34" charset="0"/>
                          <a:ea typeface="Calibri Light" panose="020F0302020204030204" pitchFamily="34" charset="0"/>
                          <a:cs typeface="Times New Roman" panose="02020603050405020304" pitchFamily="18" charset="0"/>
                        </a:rPr>
                        <a:t>lab-lib….</a:t>
                      </a:r>
                      <a:endParaRPr lang="it-IT" sz="1100">
                        <a:effectLst/>
                        <a:latin typeface="Calibri Light" panose="020F03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rgbClr val="000009"/>
                      </a:solidFill>
                      <a:prstDash val="solid"/>
                      <a:round/>
                      <a:headEnd type="none" w="med" len="med"/>
                      <a:tailEnd type="none" w="med" len="med"/>
                    </a:lnL>
                    <a:lnR w="12700" cap="flat" cmpd="sng" algn="ctr">
                      <a:solidFill>
                        <a:srgbClr val="000009"/>
                      </a:solidFill>
                      <a:prstDash val="solid"/>
                      <a:round/>
                      <a:headEnd type="none" w="med" len="med"/>
                      <a:tailEnd type="none" w="med" len="med"/>
                    </a:lnR>
                    <a:lnT w="12700" cap="flat" cmpd="sng" algn="ctr">
                      <a:solidFill>
                        <a:srgbClr val="000009"/>
                      </a:solidFill>
                      <a:prstDash val="solid"/>
                      <a:round/>
                      <a:headEnd type="none" w="med" len="med"/>
                      <a:tailEnd type="none" w="med" len="med"/>
                    </a:lnT>
                    <a:lnB w="12700" cap="flat" cmpd="sng" algn="ctr">
                      <a:solidFill>
                        <a:srgbClr val="000009"/>
                      </a:solidFill>
                      <a:prstDash val="solid"/>
                      <a:round/>
                      <a:headEnd type="none" w="med" len="med"/>
                      <a:tailEnd type="none" w="med" len="med"/>
                    </a:lnB>
                    <a:solidFill>
                      <a:srgbClr val="FFFFFF"/>
                    </a:solidFill>
                  </a:tcPr>
                </a:tc>
                <a:extLst>
                  <a:ext uri="{0D108BD9-81ED-4DB2-BD59-A6C34878D82A}">
                    <a16:rowId xmlns:a16="http://schemas.microsoft.com/office/drawing/2014/main" val="3031773622"/>
                  </a:ext>
                </a:extLst>
              </a:tr>
              <a:tr h="198782">
                <a:tc>
                  <a:txBody>
                    <a:bodyPr/>
                    <a:lstStyle/>
                    <a:p>
                      <a:pPr marL="227330">
                        <a:lnSpc>
                          <a:spcPts val="1095"/>
                        </a:lnSpc>
                        <a:spcAft>
                          <a:spcPts val="0"/>
                        </a:spcAft>
                      </a:pPr>
                      <a:r>
                        <a:rPr lang="it-IT" sz="900" b="1" dirty="0">
                          <a:effectLst/>
                          <a:latin typeface="Calibri Light" panose="020F0302020204030204" pitchFamily="34" charset="0"/>
                          <a:ea typeface="Calibri Light" panose="020F0302020204030204" pitchFamily="34" charset="0"/>
                          <a:cs typeface="Times New Roman" panose="02020603050405020304" pitchFamily="18" charset="0"/>
                        </a:rPr>
                        <a:t>LINGUAGGIO</a:t>
                      </a:r>
                      <a:endParaRPr lang="it-IT"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rgbClr val="000009"/>
                      </a:solidFill>
                      <a:prstDash val="solid"/>
                      <a:round/>
                      <a:headEnd type="none" w="med" len="med"/>
                      <a:tailEnd type="none" w="med" len="med"/>
                    </a:lnL>
                    <a:lnR w="12700" cap="flat" cmpd="sng" algn="ctr">
                      <a:solidFill>
                        <a:srgbClr val="000009"/>
                      </a:solidFill>
                      <a:prstDash val="solid"/>
                      <a:round/>
                      <a:headEnd type="none" w="med" len="med"/>
                      <a:tailEnd type="none" w="med" len="med"/>
                    </a:lnR>
                    <a:lnT w="12700" cap="flat" cmpd="sng" algn="ctr">
                      <a:solidFill>
                        <a:srgbClr val="000009"/>
                      </a:solidFill>
                      <a:prstDash val="solid"/>
                      <a:round/>
                      <a:headEnd type="none" w="med" len="med"/>
                      <a:tailEnd type="none" w="med" len="med"/>
                    </a:lnT>
                    <a:lnB w="12700" cap="flat" cmpd="sng" algn="ctr">
                      <a:solidFill>
                        <a:srgbClr val="000009"/>
                      </a:solidFill>
                      <a:prstDash val="solid"/>
                      <a:round/>
                      <a:headEnd type="none" w="med" len="med"/>
                      <a:tailEnd type="none" w="med" len="med"/>
                    </a:lnB>
                    <a:solidFill>
                      <a:srgbClr val="92CDDC"/>
                    </a:solidFill>
                  </a:tcPr>
                </a:tc>
                <a:tc>
                  <a:txBody>
                    <a:bodyPr/>
                    <a:lstStyle/>
                    <a:p>
                      <a:pPr marL="227965" marR="59690">
                        <a:lnSpc>
                          <a:spcPct val="108000"/>
                        </a:lnSpc>
                        <a:spcAft>
                          <a:spcPts val="0"/>
                        </a:spcAft>
                      </a:pPr>
                      <a:r>
                        <a:rPr lang="it-IT" sz="900" dirty="0">
                          <a:effectLst/>
                          <a:latin typeface="Calibri Light" panose="020F0302020204030204" pitchFamily="34" charset="0"/>
                          <a:ea typeface="Calibri Light" panose="020F0302020204030204" pitchFamily="34" charset="0"/>
                          <a:cs typeface="Times New Roman" panose="02020603050405020304" pitchFamily="18" charset="0"/>
                        </a:rPr>
                        <a:t>Riconoscimento</a:t>
                      </a:r>
                      <a:r>
                        <a:rPr lang="it-IT" sz="900" spc="125" dirty="0">
                          <a:effectLst/>
                          <a:latin typeface="Calibri Light" panose="020F0302020204030204" pitchFamily="34" charset="0"/>
                          <a:ea typeface="Calibri Light" panose="020F0302020204030204" pitchFamily="34" charset="0"/>
                          <a:cs typeface="Times New Roman" panose="02020603050405020304" pitchFamily="18" charset="0"/>
                        </a:rPr>
                        <a:t> </a:t>
                      </a:r>
                      <a:r>
                        <a:rPr lang="it-IT" sz="900" dirty="0">
                          <a:effectLst/>
                          <a:latin typeface="Calibri Light" panose="020F0302020204030204" pitchFamily="34" charset="0"/>
                          <a:ea typeface="Calibri Light" panose="020F0302020204030204" pitchFamily="34" charset="0"/>
                          <a:cs typeface="Times New Roman" panose="02020603050405020304" pitchFamily="18" charset="0"/>
                        </a:rPr>
                        <a:t>delle</a:t>
                      </a:r>
                      <a:r>
                        <a:rPr lang="it-IT" sz="900" spc="135" dirty="0">
                          <a:effectLst/>
                          <a:latin typeface="Calibri Light" panose="020F0302020204030204" pitchFamily="34" charset="0"/>
                          <a:ea typeface="Calibri Light" panose="020F0302020204030204" pitchFamily="34" charset="0"/>
                          <a:cs typeface="Times New Roman" panose="02020603050405020304" pitchFamily="18" charset="0"/>
                        </a:rPr>
                        <a:t> </a:t>
                      </a:r>
                      <a:r>
                        <a:rPr lang="it-IT" sz="900" dirty="0">
                          <a:effectLst/>
                          <a:latin typeface="Calibri Light" panose="020F0302020204030204" pitchFamily="34" charset="0"/>
                          <a:ea typeface="Calibri Light" panose="020F0302020204030204" pitchFamily="34" charset="0"/>
                          <a:cs typeface="Times New Roman" panose="02020603050405020304" pitchFamily="18" charset="0"/>
                        </a:rPr>
                        <a:t>immagini,</a:t>
                      </a:r>
                      <a:r>
                        <a:rPr lang="it-IT" sz="900" spc="135" dirty="0">
                          <a:effectLst/>
                          <a:latin typeface="Calibri Light" panose="020F0302020204030204" pitchFamily="34" charset="0"/>
                          <a:ea typeface="Calibri Light" panose="020F0302020204030204" pitchFamily="34" charset="0"/>
                          <a:cs typeface="Times New Roman" panose="02020603050405020304" pitchFamily="18" charset="0"/>
                        </a:rPr>
                        <a:t> </a:t>
                      </a:r>
                      <a:r>
                        <a:rPr lang="it-IT" sz="900" dirty="0">
                          <a:effectLst/>
                          <a:latin typeface="Calibri Light" panose="020F0302020204030204" pitchFamily="34" charset="0"/>
                          <a:ea typeface="Calibri Light" panose="020F0302020204030204" pitchFamily="34" charset="0"/>
                          <a:cs typeface="Times New Roman" panose="02020603050405020304" pitchFamily="18" charset="0"/>
                        </a:rPr>
                        <a:t>“lettura”</a:t>
                      </a:r>
                      <a:r>
                        <a:rPr lang="it-IT" sz="900" spc="125" dirty="0">
                          <a:effectLst/>
                          <a:latin typeface="Calibri Light" panose="020F0302020204030204" pitchFamily="34" charset="0"/>
                          <a:ea typeface="Calibri Light" panose="020F0302020204030204" pitchFamily="34" charset="0"/>
                          <a:cs typeface="Times New Roman" panose="02020603050405020304" pitchFamily="18" charset="0"/>
                        </a:rPr>
                        <a:t> </a:t>
                      </a:r>
                      <a:r>
                        <a:rPr lang="it-IT" sz="900" dirty="0">
                          <a:effectLst/>
                          <a:latin typeface="Calibri Light" panose="020F0302020204030204" pitchFamily="34" charset="0"/>
                          <a:ea typeface="Calibri Light" panose="020F0302020204030204" pitchFamily="34" charset="0"/>
                          <a:cs typeface="Times New Roman" panose="02020603050405020304" pitchFamily="18" charset="0"/>
                        </a:rPr>
                        <a:t>di</a:t>
                      </a:r>
                      <a:r>
                        <a:rPr lang="it-IT" sz="900" spc="135" dirty="0">
                          <a:effectLst/>
                          <a:latin typeface="Calibri Light" panose="020F0302020204030204" pitchFamily="34" charset="0"/>
                          <a:ea typeface="Calibri Light" panose="020F0302020204030204" pitchFamily="34" charset="0"/>
                          <a:cs typeface="Times New Roman" panose="02020603050405020304" pitchFamily="18" charset="0"/>
                        </a:rPr>
                        <a:t> </a:t>
                      </a:r>
                      <a:r>
                        <a:rPr lang="it-IT" sz="900" dirty="0">
                          <a:effectLst/>
                          <a:latin typeface="Calibri Light" panose="020F0302020204030204" pitchFamily="34" charset="0"/>
                          <a:ea typeface="Calibri Light" panose="020F0302020204030204" pitchFamily="34" charset="0"/>
                          <a:cs typeface="Times New Roman" panose="02020603050405020304" pitchFamily="18" charset="0"/>
                        </a:rPr>
                        <a:t>libri,</a:t>
                      </a:r>
                      <a:r>
                        <a:rPr lang="it-IT" sz="900" spc="135" dirty="0">
                          <a:effectLst/>
                          <a:latin typeface="Calibri Light" panose="020F0302020204030204" pitchFamily="34" charset="0"/>
                          <a:ea typeface="Calibri Light" panose="020F0302020204030204" pitchFamily="34" charset="0"/>
                          <a:cs typeface="Times New Roman" panose="02020603050405020304" pitchFamily="18" charset="0"/>
                        </a:rPr>
                        <a:t> </a:t>
                      </a:r>
                      <a:r>
                        <a:rPr lang="it-IT" sz="900" dirty="0">
                          <a:effectLst/>
                          <a:latin typeface="Calibri Light" panose="020F0302020204030204" pitchFamily="34" charset="0"/>
                          <a:ea typeface="Calibri Light" panose="020F0302020204030204" pitchFamily="34" charset="0"/>
                          <a:cs typeface="Times New Roman" panose="02020603050405020304" pitchFamily="18" charset="0"/>
                        </a:rPr>
                        <a:t>racconto</a:t>
                      </a:r>
                      <a:r>
                        <a:rPr lang="it-IT" sz="900" spc="125" dirty="0">
                          <a:effectLst/>
                          <a:latin typeface="Calibri Light" panose="020F0302020204030204" pitchFamily="34" charset="0"/>
                          <a:ea typeface="Calibri Light" panose="020F0302020204030204" pitchFamily="34" charset="0"/>
                          <a:cs typeface="Times New Roman" panose="02020603050405020304" pitchFamily="18" charset="0"/>
                        </a:rPr>
                        <a:t> </a:t>
                      </a:r>
                      <a:r>
                        <a:rPr lang="it-IT" sz="900" dirty="0">
                          <a:effectLst/>
                          <a:latin typeface="Calibri Light" panose="020F0302020204030204" pitchFamily="34" charset="0"/>
                          <a:ea typeface="Calibri Light" panose="020F0302020204030204" pitchFamily="34" charset="0"/>
                          <a:cs typeface="Times New Roman" panose="02020603050405020304" pitchFamily="18" charset="0"/>
                        </a:rPr>
                        <a:t>di</a:t>
                      </a:r>
                      <a:r>
                        <a:rPr lang="it-IT" sz="900" spc="135" dirty="0">
                          <a:effectLst/>
                          <a:latin typeface="Calibri Light" panose="020F0302020204030204" pitchFamily="34" charset="0"/>
                          <a:ea typeface="Calibri Light" panose="020F0302020204030204" pitchFamily="34" charset="0"/>
                          <a:cs typeface="Times New Roman" panose="02020603050405020304" pitchFamily="18" charset="0"/>
                        </a:rPr>
                        <a:t> </a:t>
                      </a:r>
                      <a:r>
                        <a:rPr lang="it-IT" sz="900" dirty="0">
                          <a:effectLst/>
                          <a:latin typeface="Calibri Light" panose="020F0302020204030204" pitchFamily="34" charset="0"/>
                          <a:ea typeface="Calibri Light" panose="020F0302020204030204" pitchFamily="34" charset="0"/>
                          <a:cs typeface="Times New Roman" panose="02020603050405020304" pitchFamily="18" charset="0"/>
                        </a:rPr>
                        <a:t>fiabe,</a:t>
                      </a:r>
                      <a:r>
                        <a:rPr lang="it-IT" sz="900" spc="160" dirty="0">
                          <a:effectLst/>
                          <a:latin typeface="Calibri Light" panose="020F0302020204030204" pitchFamily="34" charset="0"/>
                          <a:ea typeface="Calibri Light" panose="020F0302020204030204" pitchFamily="34" charset="0"/>
                          <a:cs typeface="Times New Roman" panose="02020603050405020304" pitchFamily="18" charset="0"/>
                        </a:rPr>
                        <a:t> </a:t>
                      </a:r>
                      <a:r>
                        <a:rPr lang="it-IT" sz="900" dirty="0">
                          <a:effectLst/>
                          <a:latin typeface="Calibri Light" panose="020F0302020204030204" pitchFamily="34" charset="0"/>
                          <a:ea typeface="Calibri Light" panose="020F0302020204030204" pitchFamily="34" charset="0"/>
                          <a:cs typeface="Times New Roman" panose="02020603050405020304" pitchFamily="18" charset="0"/>
                        </a:rPr>
                        <a:t>drammatizzazione</a:t>
                      </a:r>
                      <a:r>
                        <a:rPr lang="it-IT" sz="900" spc="130" dirty="0">
                          <a:effectLst/>
                          <a:latin typeface="Calibri Light" panose="020F0302020204030204" pitchFamily="34" charset="0"/>
                          <a:ea typeface="Calibri Light" panose="020F0302020204030204" pitchFamily="34" charset="0"/>
                          <a:cs typeface="Times New Roman" panose="02020603050405020304" pitchFamily="18" charset="0"/>
                        </a:rPr>
                        <a:t> </a:t>
                      </a:r>
                      <a:r>
                        <a:rPr lang="it-IT" sz="900" dirty="0">
                          <a:effectLst/>
                          <a:latin typeface="Calibri Light" panose="020F0302020204030204" pitchFamily="34" charset="0"/>
                          <a:ea typeface="Calibri Light" panose="020F0302020204030204" pitchFamily="34" charset="0"/>
                          <a:cs typeface="Times New Roman" panose="02020603050405020304" pitchFamily="18" charset="0"/>
                        </a:rPr>
                        <a:t>di</a:t>
                      </a:r>
                      <a:r>
                        <a:rPr lang="it-IT" sz="900" spc="-185" dirty="0">
                          <a:effectLst/>
                          <a:latin typeface="Calibri Light" panose="020F0302020204030204" pitchFamily="34" charset="0"/>
                          <a:ea typeface="Calibri Light" panose="020F0302020204030204" pitchFamily="34" charset="0"/>
                          <a:cs typeface="Times New Roman" panose="02020603050405020304" pitchFamily="18" charset="0"/>
                        </a:rPr>
                        <a:t> </a:t>
                      </a:r>
                      <a:r>
                        <a:rPr lang="it-IT" sz="900" dirty="0">
                          <a:effectLst/>
                          <a:latin typeface="Calibri Light" panose="020F0302020204030204" pitchFamily="34" charset="0"/>
                          <a:ea typeface="Calibri Light" panose="020F0302020204030204" pitchFamily="34" charset="0"/>
                          <a:cs typeface="Times New Roman" panose="02020603050405020304" pitchFamily="18" charset="0"/>
                        </a:rPr>
                        <a:t>storie,</a:t>
                      </a:r>
                      <a:r>
                        <a:rPr lang="it-IT" sz="900" spc="-10" dirty="0">
                          <a:effectLst/>
                          <a:latin typeface="Calibri Light" panose="020F0302020204030204" pitchFamily="34" charset="0"/>
                          <a:ea typeface="Calibri Light" panose="020F0302020204030204" pitchFamily="34" charset="0"/>
                          <a:cs typeface="Times New Roman" panose="02020603050405020304" pitchFamily="18" charset="0"/>
                        </a:rPr>
                        <a:t> </a:t>
                      </a:r>
                      <a:r>
                        <a:rPr lang="it-IT" sz="900" dirty="0">
                          <a:effectLst/>
                          <a:latin typeface="Calibri Light" panose="020F0302020204030204" pitchFamily="34" charset="0"/>
                          <a:ea typeface="Calibri Light" panose="020F0302020204030204" pitchFamily="34" charset="0"/>
                          <a:cs typeface="Times New Roman" panose="02020603050405020304" pitchFamily="18" charset="0"/>
                        </a:rPr>
                        <a:t>canzoncine,</a:t>
                      </a:r>
                      <a:r>
                        <a:rPr lang="it-IT" sz="900" spc="15" dirty="0">
                          <a:effectLst/>
                          <a:latin typeface="Calibri Light" panose="020F0302020204030204" pitchFamily="34" charset="0"/>
                          <a:ea typeface="Calibri Light" panose="020F0302020204030204" pitchFamily="34" charset="0"/>
                          <a:cs typeface="Times New Roman" panose="02020603050405020304" pitchFamily="18" charset="0"/>
                        </a:rPr>
                        <a:t> </a:t>
                      </a:r>
                      <a:r>
                        <a:rPr lang="it-IT" sz="900" dirty="0">
                          <a:effectLst/>
                          <a:latin typeface="Calibri Light" panose="020F0302020204030204" pitchFamily="34" charset="0"/>
                          <a:ea typeface="Calibri Light" panose="020F0302020204030204" pitchFamily="34" charset="0"/>
                          <a:cs typeface="Times New Roman" panose="02020603050405020304" pitchFamily="18" charset="0"/>
                        </a:rPr>
                        <a:t>filastrocche…</a:t>
                      </a:r>
                      <a:endParaRPr lang="it-IT"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rgbClr val="000009"/>
                      </a:solidFill>
                      <a:prstDash val="solid"/>
                      <a:round/>
                      <a:headEnd type="none" w="med" len="med"/>
                      <a:tailEnd type="none" w="med" len="med"/>
                    </a:lnL>
                    <a:lnR w="12700" cap="flat" cmpd="sng" algn="ctr">
                      <a:solidFill>
                        <a:srgbClr val="000009"/>
                      </a:solidFill>
                      <a:prstDash val="solid"/>
                      <a:round/>
                      <a:headEnd type="none" w="med" len="med"/>
                      <a:tailEnd type="none" w="med" len="med"/>
                    </a:lnR>
                    <a:lnT w="12700" cap="flat" cmpd="sng" algn="ctr">
                      <a:solidFill>
                        <a:srgbClr val="000009"/>
                      </a:solidFill>
                      <a:prstDash val="solid"/>
                      <a:round/>
                      <a:headEnd type="none" w="med" len="med"/>
                      <a:tailEnd type="none" w="med" len="med"/>
                    </a:lnT>
                    <a:lnB w="12700" cap="flat" cmpd="sng" algn="ctr">
                      <a:solidFill>
                        <a:srgbClr val="000009"/>
                      </a:solidFill>
                      <a:prstDash val="solid"/>
                      <a:round/>
                      <a:headEnd type="none" w="med" len="med"/>
                      <a:tailEnd type="none" w="med" len="med"/>
                    </a:lnB>
                    <a:solidFill>
                      <a:srgbClr val="92CDDC"/>
                    </a:solidFill>
                  </a:tcPr>
                </a:tc>
                <a:extLst>
                  <a:ext uri="{0D108BD9-81ED-4DB2-BD59-A6C34878D82A}">
                    <a16:rowId xmlns:a16="http://schemas.microsoft.com/office/drawing/2014/main" val="2371965495"/>
                  </a:ext>
                </a:extLst>
              </a:tr>
              <a:tr h="223441">
                <a:tc>
                  <a:txBody>
                    <a:bodyPr/>
                    <a:lstStyle/>
                    <a:p>
                      <a:pPr marL="227330">
                        <a:lnSpc>
                          <a:spcPts val="1095"/>
                        </a:lnSpc>
                        <a:spcAft>
                          <a:spcPts val="0"/>
                        </a:spcAft>
                      </a:pPr>
                      <a:r>
                        <a:rPr lang="it-IT" sz="900" b="1" dirty="0">
                          <a:effectLst/>
                          <a:latin typeface="Calibri Light" panose="020F0302020204030204" pitchFamily="34" charset="0"/>
                          <a:ea typeface="Calibri Light" panose="020F0302020204030204" pitchFamily="34" charset="0"/>
                          <a:cs typeface="Times New Roman" panose="02020603050405020304" pitchFamily="18" charset="0"/>
                        </a:rPr>
                        <a:t>PENSIERO</a:t>
                      </a:r>
                      <a:r>
                        <a:rPr lang="it-IT" sz="900" b="1" spc="-45" dirty="0">
                          <a:effectLst/>
                          <a:latin typeface="Calibri Light" panose="020F0302020204030204" pitchFamily="34" charset="0"/>
                          <a:ea typeface="Calibri Light" panose="020F0302020204030204" pitchFamily="34" charset="0"/>
                          <a:cs typeface="Times New Roman" panose="02020603050405020304" pitchFamily="18" charset="0"/>
                        </a:rPr>
                        <a:t> </a:t>
                      </a:r>
                      <a:r>
                        <a:rPr lang="it-IT" sz="900" b="1" dirty="0">
                          <a:effectLst/>
                          <a:latin typeface="Calibri Light" panose="020F0302020204030204" pitchFamily="34" charset="0"/>
                          <a:ea typeface="Calibri Light" panose="020F0302020204030204" pitchFamily="34" charset="0"/>
                          <a:cs typeface="Times New Roman" panose="02020603050405020304" pitchFamily="18" charset="0"/>
                        </a:rPr>
                        <a:t>SIMBOLICO</a:t>
                      </a:r>
                      <a:endParaRPr lang="it-IT"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rgbClr val="000009"/>
                      </a:solidFill>
                      <a:prstDash val="solid"/>
                      <a:round/>
                      <a:headEnd type="none" w="med" len="med"/>
                      <a:tailEnd type="none" w="med" len="med"/>
                    </a:lnL>
                    <a:lnR w="12700" cap="flat" cmpd="sng" algn="ctr">
                      <a:solidFill>
                        <a:srgbClr val="000009"/>
                      </a:solidFill>
                      <a:prstDash val="solid"/>
                      <a:round/>
                      <a:headEnd type="none" w="med" len="med"/>
                      <a:tailEnd type="none" w="med" len="med"/>
                    </a:lnR>
                    <a:lnT w="12700" cap="flat" cmpd="sng" algn="ctr">
                      <a:solidFill>
                        <a:srgbClr val="000009"/>
                      </a:solidFill>
                      <a:prstDash val="solid"/>
                      <a:round/>
                      <a:headEnd type="none" w="med" len="med"/>
                      <a:tailEnd type="none" w="med" len="med"/>
                    </a:lnT>
                    <a:lnB w="12700" cap="flat" cmpd="sng" algn="ctr">
                      <a:solidFill>
                        <a:srgbClr val="000009"/>
                      </a:solidFill>
                      <a:prstDash val="solid"/>
                      <a:round/>
                      <a:headEnd type="none" w="med" len="med"/>
                      <a:tailEnd type="none" w="med" len="med"/>
                    </a:lnB>
                    <a:solidFill>
                      <a:srgbClr val="FFFFFF"/>
                    </a:solidFill>
                  </a:tcPr>
                </a:tc>
                <a:tc>
                  <a:txBody>
                    <a:bodyPr/>
                    <a:lstStyle/>
                    <a:p>
                      <a:pPr marL="227965">
                        <a:lnSpc>
                          <a:spcPts val="1095"/>
                        </a:lnSpc>
                        <a:spcAft>
                          <a:spcPts val="0"/>
                        </a:spcAft>
                      </a:pPr>
                      <a:r>
                        <a:rPr lang="it-IT" sz="900" dirty="0">
                          <a:effectLst/>
                          <a:latin typeface="Calibri Light" panose="020F0302020204030204" pitchFamily="34" charset="0"/>
                          <a:ea typeface="Calibri Light" panose="020F0302020204030204" pitchFamily="34" charset="0"/>
                          <a:cs typeface="Times New Roman" panose="02020603050405020304" pitchFamily="18" charset="0"/>
                        </a:rPr>
                        <a:t>Giochi</a:t>
                      </a:r>
                      <a:r>
                        <a:rPr lang="it-IT" sz="900" spc="-10" dirty="0">
                          <a:effectLst/>
                          <a:latin typeface="Calibri Light" panose="020F0302020204030204" pitchFamily="34" charset="0"/>
                          <a:ea typeface="Calibri Light" panose="020F0302020204030204" pitchFamily="34" charset="0"/>
                          <a:cs typeface="Times New Roman" panose="02020603050405020304" pitchFamily="18" charset="0"/>
                        </a:rPr>
                        <a:t> </a:t>
                      </a:r>
                      <a:r>
                        <a:rPr lang="it-IT" sz="900" dirty="0">
                          <a:effectLst/>
                          <a:latin typeface="Calibri Light" panose="020F0302020204030204" pitchFamily="34" charset="0"/>
                          <a:ea typeface="Calibri Light" panose="020F0302020204030204" pitchFamily="34" charset="0"/>
                          <a:cs typeface="Times New Roman" panose="02020603050405020304" pitchFamily="18" charset="0"/>
                        </a:rPr>
                        <a:t>con</a:t>
                      </a:r>
                      <a:r>
                        <a:rPr lang="it-IT" sz="900" spc="-25" dirty="0">
                          <a:effectLst/>
                          <a:latin typeface="Calibri Light" panose="020F0302020204030204" pitchFamily="34" charset="0"/>
                          <a:ea typeface="Calibri Light" panose="020F0302020204030204" pitchFamily="34" charset="0"/>
                          <a:cs typeface="Times New Roman" panose="02020603050405020304" pitchFamily="18" charset="0"/>
                        </a:rPr>
                        <a:t> </a:t>
                      </a:r>
                      <a:r>
                        <a:rPr lang="it-IT" sz="900" dirty="0">
                          <a:effectLst/>
                          <a:latin typeface="Calibri Light" panose="020F0302020204030204" pitchFamily="34" charset="0"/>
                          <a:ea typeface="Calibri Light" panose="020F0302020204030204" pitchFamily="34" charset="0"/>
                          <a:cs typeface="Times New Roman" panose="02020603050405020304" pitchFamily="18" charset="0"/>
                        </a:rPr>
                        <a:t>le</a:t>
                      </a:r>
                      <a:r>
                        <a:rPr lang="it-IT" sz="900" spc="-20" dirty="0">
                          <a:effectLst/>
                          <a:latin typeface="Calibri Light" panose="020F0302020204030204" pitchFamily="34" charset="0"/>
                          <a:ea typeface="Calibri Light" panose="020F0302020204030204" pitchFamily="34" charset="0"/>
                          <a:cs typeface="Times New Roman" panose="02020603050405020304" pitchFamily="18" charset="0"/>
                        </a:rPr>
                        <a:t> </a:t>
                      </a:r>
                      <a:r>
                        <a:rPr lang="it-IT" sz="900" dirty="0">
                          <a:effectLst/>
                          <a:latin typeface="Calibri Light" panose="020F0302020204030204" pitchFamily="34" charset="0"/>
                          <a:ea typeface="Calibri Light" panose="020F0302020204030204" pitchFamily="34" charset="0"/>
                          <a:cs typeface="Times New Roman" panose="02020603050405020304" pitchFamily="18" charset="0"/>
                        </a:rPr>
                        <a:t>bambole,</a:t>
                      </a:r>
                      <a:r>
                        <a:rPr lang="it-IT" sz="900" spc="-15" dirty="0">
                          <a:effectLst/>
                          <a:latin typeface="Calibri Light" panose="020F0302020204030204" pitchFamily="34" charset="0"/>
                          <a:ea typeface="Calibri Light" panose="020F0302020204030204" pitchFamily="34" charset="0"/>
                          <a:cs typeface="Times New Roman" panose="02020603050405020304" pitchFamily="18" charset="0"/>
                        </a:rPr>
                        <a:t> </a:t>
                      </a:r>
                      <a:r>
                        <a:rPr lang="it-IT" sz="900" dirty="0">
                          <a:effectLst/>
                          <a:latin typeface="Calibri Light" panose="020F0302020204030204" pitchFamily="34" charset="0"/>
                          <a:ea typeface="Calibri Light" panose="020F0302020204030204" pitchFamily="34" charset="0"/>
                          <a:cs typeface="Times New Roman" panose="02020603050405020304" pitchFamily="18" charset="0"/>
                        </a:rPr>
                        <a:t>giochi</a:t>
                      </a:r>
                      <a:r>
                        <a:rPr lang="it-IT" sz="900" spc="-10" dirty="0">
                          <a:effectLst/>
                          <a:latin typeface="Calibri Light" panose="020F0302020204030204" pitchFamily="34" charset="0"/>
                          <a:ea typeface="Calibri Light" panose="020F0302020204030204" pitchFamily="34" charset="0"/>
                          <a:cs typeface="Times New Roman" panose="02020603050405020304" pitchFamily="18" charset="0"/>
                        </a:rPr>
                        <a:t> </a:t>
                      </a:r>
                      <a:r>
                        <a:rPr lang="it-IT" sz="900" dirty="0">
                          <a:effectLst/>
                          <a:latin typeface="Calibri Light" panose="020F0302020204030204" pitchFamily="34" charset="0"/>
                          <a:ea typeface="Calibri Light" panose="020F0302020204030204" pitchFamily="34" charset="0"/>
                          <a:cs typeface="Times New Roman" panose="02020603050405020304" pitchFamily="18" charset="0"/>
                        </a:rPr>
                        <a:t>in</a:t>
                      </a:r>
                      <a:r>
                        <a:rPr lang="it-IT" sz="900" spc="-25" dirty="0">
                          <a:effectLst/>
                          <a:latin typeface="Calibri Light" panose="020F0302020204030204" pitchFamily="34" charset="0"/>
                          <a:ea typeface="Calibri Light" panose="020F0302020204030204" pitchFamily="34" charset="0"/>
                          <a:cs typeface="Times New Roman" panose="02020603050405020304" pitchFamily="18" charset="0"/>
                        </a:rPr>
                        <a:t> </a:t>
                      </a:r>
                      <a:r>
                        <a:rPr lang="it-IT" sz="900" dirty="0">
                          <a:effectLst/>
                          <a:latin typeface="Calibri Light" panose="020F0302020204030204" pitchFamily="34" charset="0"/>
                          <a:ea typeface="Calibri Light" panose="020F0302020204030204" pitchFamily="34" charset="0"/>
                          <a:cs typeface="Times New Roman" panose="02020603050405020304" pitchFamily="18" charset="0"/>
                        </a:rPr>
                        <a:t>cucina,</a:t>
                      </a:r>
                      <a:r>
                        <a:rPr lang="it-IT" sz="900" spc="-15" dirty="0">
                          <a:effectLst/>
                          <a:latin typeface="Calibri Light" panose="020F0302020204030204" pitchFamily="34" charset="0"/>
                          <a:ea typeface="Calibri Light" panose="020F0302020204030204" pitchFamily="34" charset="0"/>
                          <a:cs typeface="Times New Roman" panose="02020603050405020304" pitchFamily="18" charset="0"/>
                        </a:rPr>
                        <a:t> </a:t>
                      </a:r>
                      <a:r>
                        <a:rPr lang="it-IT" sz="900" dirty="0">
                          <a:effectLst/>
                          <a:latin typeface="Calibri Light" panose="020F0302020204030204" pitchFamily="34" charset="0"/>
                          <a:ea typeface="Calibri Light" panose="020F0302020204030204" pitchFamily="34" charset="0"/>
                          <a:cs typeface="Times New Roman" panose="02020603050405020304" pitchFamily="18" charset="0"/>
                        </a:rPr>
                        <a:t>giochi</a:t>
                      </a:r>
                      <a:r>
                        <a:rPr lang="it-IT" sz="900" spc="5" dirty="0">
                          <a:effectLst/>
                          <a:latin typeface="Calibri Light" panose="020F0302020204030204" pitchFamily="34" charset="0"/>
                          <a:ea typeface="Calibri Light" panose="020F0302020204030204" pitchFamily="34" charset="0"/>
                          <a:cs typeface="Times New Roman" panose="02020603050405020304" pitchFamily="18" charset="0"/>
                        </a:rPr>
                        <a:t> </a:t>
                      </a:r>
                      <a:r>
                        <a:rPr lang="it-IT" sz="900" dirty="0">
                          <a:effectLst/>
                          <a:latin typeface="Calibri Light" panose="020F0302020204030204" pitchFamily="34" charset="0"/>
                          <a:ea typeface="Calibri Light" panose="020F0302020204030204" pitchFamily="34" charset="0"/>
                          <a:cs typeface="Times New Roman" panose="02020603050405020304" pitchFamily="18" charset="0"/>
                        </a:rPr>
                        <a:t>del</a:t>
                      </a:r>
                      <a:r>
                        <a:rPr lang="it-IT" sz="900" spc="-10" dirty="0">
                          <a:effectLst/>
                          <a:latin typeface="Calibri Light" panose="020F0302020204030204" pitchFamily="34" charset="0"/>
                          <a:ea typeface="Calibri Light" panose="020F0302020204030204" pitchFamily="34" charset="0"/>
                          <a:cs typeface="Times New Roman" panose="02020603050405020304" pitchFamily="18" charset="0"/>
                        </a:rPr>
                        <a:t> </a:t>
                      </a:r>
                      <a:r>
                        <a:rPr lang="it-IT" sz="900" dirty="0">
                          <a:effectLst/>
                          <a:latin typeface="Calibri Light" panose="020F0302020204030204" pitchFamily="34" charset="0"/>
                          <a:ea typeface="Calibri Light" panose="020F0302020204030204" pitchFamily="34" charset="0"/>
                          <a:cs typeface="Times New Roman" panose="02020603050405020304" pitchFamily="18" charset="0"/>
                        </a:rPr>
                        <a:t>bottegaio…</a:t>
                      </a:r>
                      <a:endParaRPr lang="it-IT"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rgbClr val="000009"/>
                      </a:solidFill>
                      <a:prstDash val="solid"/>
                      <a:round/>
                      <a:headEnd type="none" w="med" len="med"/>
                      <a:tailEnd type="none" w="med" len="med"/>
                    </a:lnL>
                    <a:lnR w="12700" cap="flat" cmpd="sng" algn="ctr">
                      <a:solidFill>
                        <a:srgbClr val="000009"/>
                      </a:solidFill>
                      <a:prstDash val="solid"/>
                      <a:round/>
                      <a:headEnd type="none" w="med" len="med"/>
                      <a:tailEnd type="none" w="med" len="med"/>
                    </a:lnR>
                    <a:lnT w="12700" cap="flat" cmpd="sng" algn="ctr">
                      <a:solidFill>
                        <a:srgbClr val="000009"/>
                      </a:solidFill>
                      <a:prstDash val="solid"/>
                      <a:round/>
                      <a:headEnd type="none" w="med" len="med"/>
                      <a:tailEnd type="none" w="med" len="med"/>
                    </a:lnT>
                    <a:lnB w="12700" cap="flat" cmpd="sng" algn="ctr">
                      <a:solidFill>
                        <a:srgbClr val="000009"/>
                      </a:solidFill>
                      <a:prstDash val="solid"/>
                      <a:round/>
                      <a:headEnd type="none" w="med" len="med"/>
                      <a:tailEnd type="none" w="med" len="med"/>
                    </a:lnB>
                    <a:solidFill>
                      <a:srgbClr val="FFFFFF"/>
                    </a:solidFill>
                  </a:tcPr>
                </a:tc>
                <a:extLst>
                  <a:ext uri="{0D108BD9-81ED-4DB2-BD59-A6C34878D82A}">
                    <a16:rowId xmlns:a16="http://schemas.microsoft.com/office/drawing/2014/main" val="2461163399"/>
                  </a:ext>
                </a:extLst>
              </a:tr>
              <a:tr h="227133">
                <a:tc>
                  <a:txBody>
                    <a:bodyPr/>
                    <a:lstStyle/>
                    <a:p>
                      <a:pPr marL="227330">
                        <a:spcAft>
                          <a:spcPts val="0"/>
                        </a:spcAft>
                      </a:pPr>
                      <a:r>
                        <a:rPr lang="it-IT" sz="900" b="1" spc="-5" dirty="0">
                          <a:effectLst/>
                          <a:latin typeface="Calibri Light" panose="020F0302020204030204" pitchFamily="34" charset="0"/>
                          <a:ea typeface="Calibri Light" panose="020F0302020204030204" pitchFamily="34" charset="0"/>
                          <a:cs typeface="Times New Roman" panose="02020603050405020304" pitchFamily="18" charset="0"/>
                        </a:rPr>
                        <a:t>PENSIERO COGNITIVO</a:t>
                      </a:r>
                      <a:endParaRPr lang="it-IT"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rgbClr val="000009"/>
                      </a:solidFill>
                      <a:prstDash val="solid"/>
                      <a:round/>
                      <a:headEnd type="none" w="med" len="med"/>
                      <a:tailEnd type="none" w="med" len="med"/>
                    </a:lnL>
                    <a:lnR w="12700" cap="flat" cmpd="sng" algn="ctr">
                      <a:solidFill>
                        <a:srgbClr val="000009"/>
                      </a:solidFill>
                      <a:prstDash val="solid"/>
                      <a:round/>
                      <a:headEnd type="none" w="med" len="med"/>
                      <a:tailEnd type="none" w="med" len="med"/>
                    </a:lnR>
                    <a:lnT w="12700" cap="flat" cmpd="sng" algn="ctr">
                      <a:solidFill>
                        <a:srgbClr val="000009"/>
                      </a:solidFill>
                      <a:prstDash val="solid"/>
                      <a:round/>
                      <a:headEnd type="none" w="med" len="med"/>
                      <a:tailEnd type="none" w="med" len="med"/>
                    </a:lnT>
                    <a:lnB w="12700" cap="flat" cmpd="sng" algn="ctr">
                      <a:solidFill>
                        <a:srgbClr val="000009"/>
                      </a:solidFill>
                      <a:prstDash val="solid"/>
                      <a:round/>
                      <a:headEnd type="none" w="med" len="med"/>
                      <a:tailEnd type="none" w="med" len="med"/>
                    </a:lnB>
                    <a:solidFill>
                      <a:srgbClr val="92CDDC"/>
                    </a:solidFill>
                  </a:tcPr>
                </a:tc>
                <a:tc>
                  <a:txBody>
                    <a:bodyPr/>
                    <a:lstStyle/>
                    <a:p>
                      <a:pPr marL="227965">
                        <a:spcAft>
                          <a:spcPts val="0"/>
                        </a:spcAft>
                      </a:pPr>
                      <a:r>
                        <a:rPr lang="it-IT" sz="900" dirty="0">
                          <a:effectLst/>
                          <a:latin typeface="Calibri Light" panose="020F0302020204030204" pitchFamily="34" charset="0"/>
                          <a:ea typeface="Calibri Light" panose="020F0302020204030204" pitchFamily="34" charset="0"/>
                          <a:cs typeface="Times New Roman" panose="02020603050405020304" pitchFamily="18" charset="0"/>
                        </a:rPr>
                        <a:t>Incastri,</a:t>
                      </a:r>
                      <a:r>
                        <a:rPr lang="it-IT" sz="900" spc="-25" dirty="0">
                          <a:effectLst/>
                          <a:latin typeface="Calibri Light" panose="020F0302020204030204" pitchFamily="34" charset="0"/>
                          <a:ea typeface="Calibri Light" panose="020F0302020204030204" pitchFamily="34" charset="0"/>
                          <a:cs typeface="Times New Roman" panose="02020603050405020304" pitchFamily="18" charset="0"/>
                        </a:rPr>
                        <a:t> </a:t>
                      </a:r>
                      <a:r>
                        <a:rPr lang="it-IT" sz="900" dirty="0">
                          <a:effectLst/>
                          <a:latin typeface="Calibri Light" panose="020F0302020204030204" pitchFamily="34" charset="0"/>
                          <a:ea typeface="Calibri Light" panose="020F0302020204030204" pitchFamily="34" charset="0"/>
                          <a:cs typeface="Times New Roman" panose="02020603050405020304" pitchFamily="18" charset="0"/>
                        </a:rPr>
                        <a:t>gioco</a:t>
                      </a:r>
                      <a:r>
                        <a:rPr lang="it-IT" sz="900" spc="-30" dirty="0">
                          <a:effectLst/>
                          <a:latin typeface="Calibri Light" panose="020F0302020204030204" pitchFamily="34" charset="0"/>
                          <a:ea typeface="Calibri Light" panose="020F0302020204030204" pitchFamily="34" charset="0"/>
                          <a:cs typeface="Times New Roman" panose="02020603050405020304" pitchFamily="18" charset="0"/>
                        </a:rPr>
                        <a:t> </a:t>
                      </a:r>
                      <a:r>
                        <a:rPr lang="it-IT" sz="900" dirty="0">
                          <a:effectLst/>
                          <a:latin typeface="Calibri Light" panose="020F0302020204030204" pitchFamily="34" charset="0"/>
                          <a:ea typeface="Calibri Light" panose="020F0302020204030204" pitchFamily="34" charset="0"/>
                          <a:cs typeface="Times New Roman" panose="02020603050405020304" pitchFamily="18" charset="0"/>
                        </a:rPr>
                        <a:t>euristico,</a:t>
                      </a:r>
                      <a:r>
                        <a:rPr lang="it-IT" sz="900" spc="-20" dirty="0">
                          <a:effectLst/>
                          <a:latin typeface="Calibri Light" panose="020F0302020204030204" pitchFamily="34" charset="0"/>
                          <a:ea typeface="Calibri Light" panose="020F0302020204030204" pitchFamily="34" charset="0"/>
                          <a:cs typeface="Times New Roman" panose="02020603050405020304" pitchFamily="18" charset="0"/>
                        </a:rPr>
                        <a:t> </a:t>
                      </a:r>
                      <a:r>
                        <a:rPr lang="it-IT" sz="900" dirty="0">
                          <a:effectLst/>
                          <a:latin typeface="Calibri Light" panose="020F0302020204030204" pitchFamily="34" charset="0"/>
                          <a:ea typeface="Calibri Light" panose="020F0302020204030204" pitchFamily="34" charset="0"/>
                          <a:cs typeface="Times New Roman" panose="02020603050405020304" pitchFamily="18" charset="0"/>
                        </a:rPr>
                        <a:t>costruzioni,</a:t>
                      </a:r>
                      <a:r>
                        <a:rPr lang="it-IT" sz="900" spc="-25" dirty="0">
                          <a:effectLst/>
                          <a:latin typeface="Calibri Light" panose="020F0302020204030204" pitchFamily="34" charset="0"/>
                          <a:ea typeface="Calibri Light" panose="020F0302020204030204" pitchFamily="34" charset="0"/>
                          <a:cs typeface="Times New Roman" panose="02020603050405020304" pitchFamily="18" charset="0"/>
                        </a:rPr>
                        <a:t> </a:t>
                      </a:r>
                      <a:r>
                        <a:rPr lang="it-IT" sz="900" dirty="0">
                          <a:effectLst/>
                          <a:latin typeface="Calibri Light" panose="020F0302020204030204" pitchFamily="34" charset="0"/>
                          <a:ea typeface="Calibri Light" panose="020F0302020204030204" pitchFamily="34" charset="0"/>
                          <a:cs typeface="Times New Roman" panose="02020603050405020304" pitchFamily="18" charset="0"/>
                        </a:rPr>
                        <a:t>puzzle,</a:t>
                      </a:r>
                      <a:r>
                        <a:rPr lang="it-IT" sz="900" spc="-20" dirty="0">
                          <a:effectLst/>
                          <a:latin typeface="Calibri Light" panose="020F0302020204030204" pitchFamily="34" charset="0"/>
                          <a:ea typeface="Calibri Light" panose="020F0302020204030204" pitchFamily="34" charset="0"/>
                          <a:cs typeface="Times New Roman" panose="02020603050405020304" pitchFamily="18" charset="0"/>
                        </a:rPr>
                        <a:t> </a:t>
                      </a:r>
                      <a:r>
                        <a:rPr lang="it-IT" sz="900" dirty="0">
                          <a:effectLst/>
                          <a:latin typeface="Calibri Light" panose="020F0302020204030204" pitchFamily="34" charset="0"/>
                          <a:ea typeface="Calibri Light" panose="020F0302020204030204" pitchFamily="34" charset="0"/>
                          <a:cs typeface="Times New Roman" panose="02020603050405020304" pitchFamily="18" charset="0"/>
                        </a:rPr>
                        <a:t>giochi</a:t>
                      </a:r>
                      <a:r>
                        <a:rPr lang="it-IT" sz="900" spc="-20" dirty="0">
                          <a:effectLst/>
                          <a:latin typeface="Calibri Light" panose="020F0302020204030204" pitchFamily="34" charset="0"/>
                          <a:ea typeface="Calibri Light" panose="020F0302020204030204" pitchFamily="34" charset="0"/>
                          <a:cs typeface="Times New Roman" panose="02020603050405020304" pitchFamily="18" charset="0"/>
                        </a:rPr>
                        <a:t> </a:t>
                      </a:r>
                      <a:r>
                        <a:rPr lang="it-IT" sz="900" dirty="0">
                          <a:effectLst/>
                          <a:latin typeface="Calibri Light" panose="020F0302020204030204" pitchFamily="34" charset="0"/>
                          <a:ea typeface="Calibri Light" panose="020F0302020204030204" pitchFamily="34" charset="0"/>
                          <a:cs typeface="Times New Roman" panose="02020603050405020304" pitchFamily="18" charset="0"/>
                        </a:rPr>
                        <a:t>di seriazione</a:t>
                      </a:r>
                      <a:r>
                        <a:rPr lang="it-IT" sz="900" spc="-30" dirty="0">
                          <a:effectLst/>
                          <a:latin typeface="Calibri Light" panose="020F0302020204030204" pitchFamily="34" charset="0"/>
                          <a:ea typeface="Calibri Light" panose="020F0302020204030204" pitchFamily="34" charset="0"/>
                          <a:cs typeface="Times New Roman" panose="02020603050405020304" pitchFamily="18" charset="0"/>
                        </a:rPr>
                        <a:t> </a:t>
                      </a:r>
                      <a:r>
                        <a:rPr lang="it-IT" sz="900" dirty="0">
                          <a:effectLst/>
                          <a:latin typeface="Calibri Light" panose="020F0302020204030204" pitchFamily="34" charset="0"/>
                          <a:ea typeface="Calibri Light" panose="020F0302020204030204" pitchFamily="34" charset="0"/>
                          <a:cs typeface="Times New Roman" panose="02020603050405020304" pitchFamily="18" charset="0"/>
                        </a:rPr>
                        <a:t>e</a:t>
                      </a:r>
                      <a:r>
                        <a:rPr lang="it-IT" sz="900" spc="10" dirty="0">
                          <a:effectLst/>
                          <a:latin typeface="Calibri Light" panose="020F0302020204030204" pitchFamily="34" charset="0"/>
                          <a:ea typeface="Calibri Light" panose="020F0302020204030204" pitchFamily="34" charset="0"/>
                          <a:cs typeface="Times New Roman" panose="02020603050405020304" pitchFamily="18" charset="0"/>
                        </a:rPr>
                        <a:t> </a:t>
                      </a:r>
                      <a:r>
                        <a:rPr lang="it-IT" sz="900" dirty="0">
                          <a:effectLst/>
                          <a:latin typeface="Calibri Light" panose="020F0302020204030204" pitchFamily="34" charset="0"/>
                          <a:ea typeface="Calibri Light" panose="020F0302020204030204" pitchFamily="34" charset="0"/>
                          <a:cs typeface="Times New Roman" panose="02020603050405020304" pitchFamily="18" charset="0"/>
                        </a:rPr>
                        <a:t>classificazione…</a:t>
                      </a:r>
                      <a:endParaRPr lang="it-IT"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rgbClr val="000009"/>
                      </a:solidFill>
                      <a:prstDash val="solid"/>
                      <a:round/>
                      <a:headEnd type="none" w="med" len="med"/>
                      <a:tailEnd type="none" w="med" len="med"/>
                    </a:lnL>
                    <a:lnR w="12700" cap="flat" cmpd="sng" algn="ctr">
                      <a:solidFill>
                        <a:srgbClr val="000009"/>
                      </a:solidFill>
                      <a:prstDash val="solid"/>
                      <a:round/>
                      <a:headEnd type="none" w="med" len="med"/>
                      <a:tailEnd type="none" w="med" len="med"/>
                    </a:lnR>
                    <a:lnT w="12700" cap="flat" cmpd="sng" algn="ctr">
                      <a:solidFill>
                        <a:srgbClr val="000009"/>
                      </a:solidFill>
                      <a:prstDash val="solid"/>
                      <a:round/>
                      <a:headEnd type="none" w="med" len="med"/>
                      <a:tailEnd type="none" w="med" len="med"/>
                    </a:lnT>
                    <a:lnB w="12700" cap="flat" cmpd="sng" algn="ctr">
                      <a:solidFill>
                        <a:srgbClr val="000009"/>
                      </a:solidFill>
                      <a:prstDash val="solid"/>
                      <a:round/>
                      <a:headEnd type="none" w="med" len="med"/>
                      <a:tailEnd type="none" w="med" len="med"/>
                    </a:lnB>
                    <a:solidFill>
                      <a:srgbClr val="92CDDC"/>
                    </a:solidFill>
                  </a:tcPr>
                </a:tc>
                <a:extLst>
                  <a:ext uri="{0D108BD9-81ED-4DB2-BD59-A6C34878D82A}">
                    <a16:rowId xmlns:a16="http://schemas.microsoft.com/office/drawing/2014/main" val="1431692142"/>
                  </a:ext>
                </a:extLst>
              </a:tr>
              <a:tr h="227119">
                <a:tc>
                  <a:txBody>
                    <a:bodyPr/>
                    <a:lstStyle/>
                    <a:p>
                      <a:pPr marL="227330">
                        <a:spcAft>
                          <a:spcPts val="0"/>
                        </a:spcAft>
                      </a:pPr>
                      <a:r>
                        <a:rPr lang="it-IT" sz="900" b="1" spc="-10" dirty="0">
                          <a:effectLst/>
                          <a:latin typeface="Calibri Light" panose="020F0302020204030204" pitchFamily="34" charset="0"/>
                          <a:ea typeface="Calibri Light" panose="020F0302020204030204" pitchFamily="34" charset="0"/>
                          <a:cs typeface="Times New Roman" panose="02020603050405020304" pitchFamily="18" charset="0"/>
                        </a:rPr>
                        <a:t>ABILITA’ </a:t>
                      </a:r>
                      <a:r>
                        <a:rPr lang="it-IT" sz="900" b="1" spc="-5" dirty="0">
                          <a:effectLst/>
                          <a:latin typeface="Calibri Light" panose="020F0302020204030204" pitchFamily="34" charset="0"/>
                          <a:ea typeface="Calibri Light" panose="020F0302020204030204" pitchFamily="34" charset="0"/>
                          <a:cs typeface="Times New Roman" panose="02020603050405020304" pitchFamily="18" charset="0"/>
                        </a:rPr>
                        <a:t>GRAFICHE-PITTORICHE</a:t>
                      </a:r>
                      <a:endParaRPr lang="it-IT"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rgbClr val="000009"/>
                      </a:solidFill>
                      <a:prstDash val="solid"/>
                      <a:round/>
                      <a:headEnd type="none" w="med" len="med"/>
                      <a:tailEnd type="none" w="med" len="med"/>
                    </a:lnL>
                    <a:lnR w="12700" cap="flat" cmpd="sng" algn="ctr">
                      <a:solidFill>
                        <a:srgbClr val="000009"/>
                      </a:solidFill>
                      <a:prstDash val="solid"/>
                      <a:round/>
                      <a:headEnd type="none" w="med" len="med"/>
                      <a:tailEnd type="none" w="med" len="med"/>
                    </a:lnR>
                    <a:lnT w="12700" cap="flat" cmpd="sng" algn="ctr">
                      <a:solidFill>
                        <a:srgbClr val="000009"/>
                      </a:solidFill>
                      <a:prstDash val="solid"/>
                      <a:round/>
                      <a:headEnd type="none" w="med" len="med"/>
                      <a:tailEnd type="none" w="med" len="med"/>
                    </a:lnT>
                    <a:lnB w="12700" cap="flat" cmpd="sng" algn="ctr">
                      <a:solidFill>
                        <a:srgbClr val="000009"/>
                      </a:solidFill>
                      <a:prstDash val="solid"/>
                      <a:round/>
                      <a:headEnd type="none" w="med" len="med"/>
                      <a:tailEnd type="none" w="med" len="med"/>
                    </a:lnB>
                    <a:solidFill>
                      <a:srgbClr val="FFFFFF"/>
                    </a:solidFill>
                  </a:tcPr>
                </a:tc>
                <a:tc>
                  <a:txBody>
                    <a:bodyPr/>
                    <a:lstStyle/>
                    <a:p>
                      <a:pPr marL="227965">
                        <a:spcAft>
                          <a:spcPts val="0"/>
                        </a:spcAft>
                      </a:pPr>
                      <a:r>
                        <a:rPr lang="it-IT" sz="900" dirty="0">
                          <a:effectLst/>
                          <a:latin typeface="Calibri Light" panose="020F0302020204030204" pitchFamily="34" charset="0"/>
                          <a:ea typeface="Calibri Light" panose="020F0302020204030204" pitchFamily="34" charset="0"/>
                          <a:cs typeface="Times New Roman" panose="02020603050405020304" pitchFamily="18" charset="0"/>
                        </a:rPr>
                        <a:t>Tempere,</a:t>
                      </a:r>
                      <a:r>
                        <a:rPr lang="it-IT" sz="900" spc="-15" dirty="0">
                          <a:effectLst/>
                          <a:latin typeface="Calibri Light" panose="020F0302020204030204" pitchFamily="34" charset="0"/>
                          <a:ea typeface="Calibri Light" panose="020F0302020204030204" pitchFamily="34" charset="0"/>
                          <a:cs typeface="Times New Roman" panose="02020603050405020304" pitchFamily="18" charset="0"/>
                        </a:rPr>
                        <a:t> </a:t>
                      </a:r>
                      <a:r>
                        <a:rPr lang="it-IT" sz="900" dirty="0">
                          <a:effectLst/>
                          <a:latin typeface="Calibri Light" panose="020F0302020204030204" pitchFamily="34" charset="0"/>
                          <a:ea typeface="Calibri Light" panose="020F0302020204030204" pitchFamily="34" charset="0"/>
                          <a:cs typeface="Times New Roman" panose="02020603050405020304" pitchFamily="18" charset="0"/>
                        </a:rPr>
                        <a:t>colori</a:t>
                      </a:r>
                      <a:r>
                        <a:rPr lang="it-IT" sz="900" spc="-15" dirty="0">
                          <a:effectLst/>
                          <a:latin typeface="Calibri Light" panose="020F0302020204030204" pitchFamily="34" charset="0"/>
                          <a:ea typeface="Calibri Light" panose="020F0302020204030204" pitchFamily="34" charset="0"/>
                          <a:cs typeface="Times New Roman" panose="02020603050405020304" pitchFamily="18" charset="0"/>
                        </a:rPr>
                        <a:t> </a:t>
                      </a:r>
                      <a:r>
                        <a:rPr lang="it-IT" sz="900" dirty="0">
                          <a:effectLst/>
                          <a:latin typeface="Calibri Light" panose="020F0302020204030204" pitchFamily="34" charset="0"/>
                          <a:ea typeface="Calibri Light" panose="020F0302020204030204" pitchFamily="34" charset="0"/>
                          <a:cs typeface="Times New Roman" panose="02020603050405020304" pitchFamily="18" charset="0"/>
                        </a:rPr>
                        <a:t>a</a:t>
                      </a:r>
                      <a:r>
                        <a:rPr lang="it-IT" sz="900" spc="-15" dirty="0">
                          <a:effectLst/>
                          <a:latin typeface="Calibri Light" panose="020F0302020204030204" pitchFamily="34" charset="0"/>
                          <a:ea typeface="Calibri Light" panose="020F0302020204030204" pitchFamily="34" charset="0"/>
                          <a:cs typeface="Times New Roman" panose="02020603050405020304" pitchFamily="18" charset="0"/>
                        </a:rPr>
                        <a:t> </a:t>
                      </a:r>
                      <a:r>
                        <a:rPr lang="it-IT" sz="900" dirty="0">
                          <a:effectLst/>
                          <a:latin typeface="Calibri Light" panose="020F0302020204030204" pitchFamily="34" charset="0"/>
                          <a:ea typeface="Calibri Light" panose="020F0302020204030204" pitchFamily="34" charset="0"/>
                          <a:cs typeface="Times New Roman" panose="02020603050405020304" pitchFamily="18" charset="0"/>
                        </a:rPr>
                        <a:t>dita, pennarelli,</a:t>
                      </a:r>
                      <a:r>
                        <a:rPr lang="it-IT" sz="900" spc="-15" dirty="0">
                          <a:effectLst/>
                          <a:latin typeface="Calibri Light" panose="020F0302020204030204" pitchFamily="34" charset="0"/>
                          <a:ea typeface="Calibri Light" panose="020F0302020204030204" pitchFamily="34" charset="0"/>
                          <a:cs typeface="Times New Roman" panose="02020603050405020304" pitchFamily="18" charset="0"/>
                        </a:rPr>
                        <a:t> </a:t>
                      </a:r>
                      <a:r>
                        <a:rPr lang="it-IT" sz="900" dirty="0">
                          <a:effectLst/>
                          <a:latin typeface="Calibri Light" panose="020F0302020204030204" pitchFamily="34" charset="0"/>
                          <a:ea typeface="Calibri Light" panose="020F0302020204030204" pitchFamily="34" charset="0"/>
                          <a:cs typeface="Times New Roman" panose="02020603050405020304" pitchFamily="18" charset="0"/>
                        </a:rPr>
                        <a:t>pastelli</a:t>
                      </a:r>
                      <a:r>
                        <a:rPr lang="it-IT" sz="900" spc="-15" dirty="0">
                          <a:effectLst/>
                          <a:latin typeface="Calibri Light" panose="020F0302020204030204" pitchFamily="34" charset="0"/>
                          <a:ea typeface="Calibri Light" panose="020F0302020204030204" pitchFamily="34" charset="0"/>
                          <a:cs typeface="Times New Roman" panose="02020603050405020304" pitchFamily="18" charset="0"/>
                        </a:rPr>
                        <a:t> </a:t>
                      </a:r>
                      <a:r>
                        <a:rPr lang="it-IT" sz="900" dirty="0">
                          <a:effectLst/>
                          <a:latin typeface="Calibri Light" panose="020F0302020204030204" pitchFamily="34" charset="0"/>
                          <a:ea typeface="Calibri Light" panose="020F0302020204030204" pitchFamily="34" charset="0"/>
                          <a:cs typeface="Times New Roman" panose="02020603050405020304" pitchFamily="18" charset="0"/>
                        </a:rPr>
                        <a:t>a</a:t>
                      </a:r>
                      <a:r>
                        <a:rPr lang="it-IT" sz="900" spc="-20" dirty="0">
                          <a:effectLst/>
                          <a:latin typeface="Calibri Light" panose="020F0302020204030204" pitchFamily="34" charset="0"/>
                          <a:ea typeface="Calibri Light" panose="020F0302020204030204" pitchFamily="34" charset="0"/>
                          <a:cs typeface="Times New Roman" panose="02020603050405020304" pitchFamily="18" charset="0"/>
                        </a:rPr>
                        <a:t> </a:t>
                      </a:r>
                      <a:r>
                        <a:rPr lang="it-IT" sz="900" dirty="0">
                          <a:effectLst/>
                          <a:latin typeface="Calibri Light" panose="020F0302020204030204" pitchFamily="34" charset="0"/>
                          <a:ea typeface="Calibri Light" panose="020F0302020204030204" pitchFamily="34" charset="0"/>
                          <a:cs typeface="Times New Roman" panose="02020603050405020304" pitchFamily="18" charset="0"/>
                        </a:rPr>
                        <a:t>cera,</a:t>
                      </a:r>
                      <a:r>
                        <a:rPr lang="it-IT" sz="900" spc="-10" dirty="0">
                          <a:effectLst/>
                          <a:latin typeface="Calibri Light" panose="020F0302020204030204" pitchFamily="34" charset="0"/>
                          <a:ea typeface="Calibri Light" panose="020F0302020204030204" pitchFamily="34" charset="0"/>
                          <a:cs typeface="Times New Roman" panose="02020603050405020304" pitchFamily="18" charset="0"/>
                        </a:rPr>
                        <a:t> </a:t>
                      </a:r>
                      <a:r>
                        <a:rPr lang="it-IT" sz="900" dirty="0">
                          <a:effectLst/>
                          <a:latin typeface="Calibri Light" panose="020F0302020204030204" pitchFamily="34" charset="0"/>
                          <a:ea typeface="Calibri Light" panose="020F0302020204030204" pitchFamily="34" charset="0"/>
                          <a:cs typeface="Times New Roman" panose="02020603050405020304" pitchFamily="18" charset="0"/>
                        </a:rPr>
                        <a:t>collage…</a:t>
                      </a:r>
                      <a:endParaRPr lang="it-IT"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rgbClr val="000009"/>
                      </a:solidFill>
                      <a:prstDash val="solid"/>
                      <a:round/>
                      <a:headEnd type="none" w="med" len="med"/>
                      <a:tailEnd type="none" w="med" len="med"/>
                    </a:lnL>
                    <a:lnR w="12700" cap="flat" cmpd="sng" algn="ctr">
                      <a:solidFill>
                        <a:srgbClr val="000009"/>
                      </a:solidFill>
                      <a:prstDash val="solid"/>
                      <a:round/>
                      <a:headEnd type="none" w="med" len="med"/>
                      <a:tailEnd type="none" w="med" len="med"/>
                    </a:lnR>
                    <a:lnT w="12700" cap="flat" cmpd="sng" algn="ctr">
                      <a:solidFill>
                        <a:srgbClr val="000009"/>
                      </a:solidFill>
                      <a:prstDash val="solid"/>
                      <a:round/>
                      <a:headEnd type="none" w="med" len="med"/>
                      <a:tailEnd type="none" w="med" len="med"/>
                    </a:lnT>
                    <a:lnB w="12700" cap="flat" cmpd="sng" algn="ctr">
                      <a:solidFill>
                        <a:srgbClr val="000009"/>
                      </a:solidFill>
                      <a:prstDash val="solid"/>
                      <a:round/>
                      <a:headEnd type="none" w="med" len="med"/>
                      <a:tailEnd type="none" w="med" len="med"/>
                    </a:lnB>
                    <a:solidFill>
                      <a:srgbClr val="FFFFFF"/>
                    </a:solidFill>
                  </a:tcPr>
                </a:tc>
                <a:extLst>
                  <a:ext uri="{0D108BD9-81ED-4DB2-BD59-A6C34878D82A}">
                    <a16:rowId xmlns:a16="http://schemas.microsoft.com/office/drawing/2014/main" val="2054570721"/>
                  </a:ext>
                </a:extLst>
              </a:tr>
            </a:tbl>
          </a:graphicData>
        </a:graphic>
      </p:graphicFrame>
      <p:sp>
        <p:nvSpPr>
          <p:cNvPr id="4" name="Segnaposto numero diapositiva 3">
            <a:extLst>
              <a:ext uri="{FF2B5EF4-FFF2-40B4-BE49-F238E27FC236}">
                <a16:creationId xmlns:a16="http://schemas.microsoft.com/office/drawing/2014/main" id="{9B236C7E-F83D-4192-BEDB-FF0DEA0687A1}"/>
              </a:ext>
            </a:extLst>
          </p:cNvPr>
          <p:cNvSpPr>
            <a:spLocks noGrp="1"/>
          </p:cNvSpPr>
          <p:nvPr>
            <p:ph type="sldNum" sz="quarter" idx="12"/>
          </p:nvPr>
        </p:nvSpPr>
        <p:spPr>
          <a:xfrm>
            <a:off x="11251096" y="6223828"/>
            <a:ext cx="539388" cy="365125"/>
          </a:xfrm>
        </p:spPr>
        <p:txBody>
          <a:bodyPr/>
          <a:lstStyle/>
          <a:p>
            <a:fld id="{4FAB73BC-B049-4115-A692-8D63A059BFB8}" type="slidenum">
              <a:rPr lang="en-US" smtClean="0"/>
              <a:pPr/>
              <a:t>7</a:t>
            </a:fld>
            <a:endParaRPr lang="en-US" dirty="0"/>
          </a:p>
        </p:txBody>
      </p:sp>
    </p:spTree>
    <p:extLst>
      <p:ext uri="{BB962C8B-B14F-4D97-AF65-F5344CB8AC3E}">
        <p14:creationId xmlns:p14="http://schemas.microsoft.com/office/powerpoint/2010/main" val="329401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37392" y="267190"/>
            <a:ext cx="11553092" cy="6494085"/>
          </a:xfrm>
          <a:prstGeom prst="rect">
            <a:avLst/>
          </a:prstGeom>
          <a:noFill/>
        </p:spPr>
        <p:txBody>
          <a:bodyPr wrap="square" rtlCol="0">
            <a:spAutoFit/>
          </a:bodyPr>
          <a:lstStyle/>
          <a:p>
            <a:pPr algn="just"/>
            <a:r>
              <a:rPr lang="it-IT" sz="1200" i="1" dirty="0">
                <a:solidFill>
                  <a:srgbClr val="0070C0"/>
                </a:solidFill>
                <a:latin typeface="Ebrima" panose="02000000000000000000" pitchFamily="2" charset="0"/>
                <a:ea typeface="Ebrima" panose="02000000000000000000" pitchFamily="2" charset="0"/>
                <a:cs typeface="Ebrima" panose="02000000000000000000" pitchFamily="2" charset="0"/>
              </a:rPr>
              <a:t>Il cambio</a:t>
            </a:r>
          </a:p>
          <a:p>
            <a:pPr algn="just"/>
            <a:r>
              <a:rPr lang="it-IT" sz="1200" dirty="0">
                <a:latin typeface="Ebrima" panose="02000000000000000000" pitchFamily="2" charset="0"/>
                <a:ea typeface="Ebrima" panose="02000000000000000000" pitchFamily="2" charset="0"/>
                <a:cs typeface="Ebrima" panose="02000000000000000000" pitchFamily="2" charset="0"/>
              </a:rPr>
              <a:t>Questo è un momento privilegiato, un’occasione di coccole e scambi verbali mediante i quali al bambino viene data la possibilità di esplorare e conoscere le parti del suo corpo.</a:t>
            </a:r>
          </a:p>
          <a:p>
            <a:pPr algn="just"/>
            <a:r>
              <a:rPr lang="it-IT" sz="1200" dirty="0">
                <a:latin typeface="Ebrima" panose="02000000000000000000" pitchFamily="2" charset="0"/>
                <a:ea typeface="Ebrima" panose="02000000000000000000" pitchFamily="2" charset="0"/>
                <a:cs typeface="Ebrima" panose="02000000000000000000" pitchFamily="2" charset="0"/>
              </a:rPr>
              <a:t>L’educatore favorirà questo scambio relazionale utilizzando modalità diverse per ciascun bambino e rispettandone le esigenze.</a:t>
            </a:r>
            <a:r>
              <a:rPr lang="it-IT" sz="1200" dirty="0">
                <a:solidFill>
                  <a:srgbClr val="FF0000"/>
                </a:solidFill>
                <a:latin typeface="Ebrima" panose="02000000000000000000" pitchFamily="2" charset="0"/>
                <a:ea typeface="Ebrima" panose="02000000000000000000" pitchFamily="2" charset="0"/>
                <a:cs typeface="Ebrima" panose="02000000000000000000" pitchFamily="2" charset="0"/>
              </a:rPr>
              <a:t> </a:t>
            </a:r>
          </a:p>
          <a:p>
            <a:pPr algn="just"/>
            <a:r>
              <a:rPr lang="it-IT" sz="1200" i="1" dirty="0">
                <a:solidFill>
                  <a:srgbClr val="0070C0"/>
                </a:solidFill>
                <a:latin typeface="Ebrima" panose="02000000000000000000" pitchFamily="2" charset="0"/>
                <a:ea typeface="Ebrima" panose="02000000000000000000" pitchFamily="2" charset="0"/>
                <a:cs typeface="Ebrima" panose="02000000000000000000" pitchFamily="2" charset="0"/>
              </a:rPr>
              <a:t>Il sonno</a:t>
            </a:r>
          </a:p>
          <a:p>
            <a:pPr algn="just"/>
            <a:r>
              <a:rPr lang="it-IT" sz="1200" dirty="0">
                <a:latin typeface="Ebrima" panose="02000000000000000000" pitchFamily="2" charset="0"/>
                <a:ea typeface="Ebrima" panose="02000000000000000000" pitchFamily="2" charset="0"/>
                <a:cs typeface="Ebrima" panose="02000000000000000000" pitchFamily="2" charset="0"/>
              </a:rPr>
              <a:t>Dopo il pranzo ai bambini vengono proposte attività che consentano loro di rilassarsi (lettura di fiabe, gioco della crema ...) e che rendano più graduale e naturale il passaggio al mondo del sonno. Verso le 15.30 è prevista la merenda.</a:t>
            </a:r>
          </a:p>
          <a:p>
            <a:pPr algn="just"/>
            <a:r>
              <a:rPr lang="it-IT" sz="1200" i="1" dirty="0">
                <a:solidFill>
                  <a:srgbClr val="0070C0"/>
                </a:solidFill>
                <a:latin typeface="Ebrima" panose="02000000000000000000" pitchFamily="2" charset="0"/>
                <a:ea typeface="Ebrima" panose="02000000000000000000" pitchFamily="2" charset="0"/>
                <a:cs typeface="Ebrima" panose="02000000000000000000" pitchFamily="2" charset="0"/>
              </a:rPr>
              <a:t>Il ritorno a casa</a:t>
            </a:r>
          </a:p>
          <a:p>
            <a:pPr algn="just"/>
            <a:r>
              <a:rPr lang="it-IT" sz="1200" dirty="0">
                <a:latin typeface="Ebrima" panose="02000000000000000000" pitchFamily="2" charset="0"/>
                <a:ea typeface="Ebrima" panose="02000000000000000000" pitchFamily="2" charset="0"/>
                <a:cs typeface="Ebrima" panose="02000000000000000000" pitchFamily="2" charset="0"/>
              </a:rPr>
              <a:t>Dalle 16.00 in poi vengono proposte attività meno strutturate nell’attesa del ritorno a casa. Nella fase di uscita il bambino sarà affidato solo ai genitori o loro delegati (previa compilazione dell’apposito modulo deleghe).</a:t>
            </a:r>
          </a:p>
          <a:p>
            <a:pPr algn="just"/>
            <a:endParaRPr lang="it-IT" sz="1200" dirty="0">
              <a:latin typeface="Ebrima" panose="02000000000000000000" pitchFamily="2" charset="0"/>
              <a:ea typeface="Ebrima" panose="02000000000000000000" pitchFamily="2" charset="0"/>
              <a:cs typeface="Ebrima" panose="02000000000000000000" pitchFamily="2" charset="0"/>
            </a:endParaRPr>
          </a:p>
          <a:p>
            <a:pPr algn="just"/>
            <a:endParaRPr lang="it-IT" sz="1200" dirty="0">
              <a:latin typeface="Ebrima" panose="02000000000000000000" pitchFamily="2" charset="0"/>
              <a:ea typeface="Ebrima" panose="02000000000000000000" pitchFamily="2" charset="0"/>
              <a:cs typeface="Ebrima" panose="02000000000000000000" pitchFamily="2" charset="0"/>
            </a:endParaRPr>
          </a:p>
          <a:p>
            <a:pPr algn="just"/>
            <a:r>
              <a:rPr lang="it-IT" sz="1600" b="1" u="sng" dirty="0">
                <a:solidFill>
                  <a:srgbClr val="0070C0"/>
                </a:solidFill>
                <a:latin typeface="Ebrima" panose="02000000000000000000" pitchFamily="2" charset="0"/>
                <a:ea typeface="Ebrima" panose="02000000000000000000" pitchFamily="2" charset="0"/>
                <a:cs typeface="Ebrima" panose="02000000000000000000" pitchFamily="2" charset="0"/>
              </a:rPr>
              <a:t>COSA OCCORRE PORTARE AL NIDO</a:t>
            </a:r>
          </a:p>
          <a:p>
            <a:pPr algn="just"/>
            <a:r>
              <a:rPr lang="it-IT" sz="1200" dirty="0">
                <a:latin typeface="Ebrima" panose="02000000000000000000" pitchFamily="2" charset="0"/>
                <a:ea typeface="Ebrima" panose="02000000000000000000" pitchFamily="2" charset="0"/>
                <a:cs typeface="Ebrima" panose="02000000000000000000" pitchFamily="2" charset="0"/>
              </a:rPr>
              <a:t>Ai genitori è chiesto di assicurare un corredo in una sacchetta o zainetto con scritto il nome del bambino/a contenente:    </a:t>
            </a:r>
          </a:p>
          <a:p>
            <a:pPr marL="171450" indent="-171450" algn="just">
              <a:buFont typeface="Arial" panose="020B0604020202020204" pitchFamily="34" charset="0"/>
              <a:buChar char="•"/>
            </a:pPr>
            <a:r>
              <a:rPr lang="it-IT" sz="1200" dirty="0">
                <a:latin typeface="Ebrima" panose="02000000000000000000" pitchFamily="2" charset="0"/>
                <a:ea typeface="Ebrima" panose="02000000000000000000" pitchFamily="2" charset="0"/>
                <a:cs typeface="Ebrima" panose="02000000000000000000" pitchFamily="2" charset="0"/>
              </a:rPr>
              <a:t>Sacchetto porta bavaglie con nome + 5 bavaglie con elastico e nome del bambino/a</a:t>
            </a:r>
          </a:p>
          <a:p>
            <a:pPr marL="171450" indent="-171450" algn="just">
              <a:buFont typeface="Arial" panose="020B0604020202020204" pitchFamily="34" charset="0"/>
              <a:buChar char="•"/>
            </a:pPr>
            <a:r>
              <a:rPr lang="it-IT" sz="1200" dirty="0">
                <a:latin typeface="Ebrima" panose="02000000000000000000" pitchFamily="2" charset="0"/>
                <a:ea typeface="Ebrima" panose="02000000000000000000" pitchFamily="2" charset="0"/>
                <a:cs typeface="Ebrima" panose="02000000000000000000" pitchFamily="2" charset="0"/>
              </a:rPr>
              <a:t>Bicchierino/ biberon con nome</a:t>
            </a:r>
          </a:p>
          <a:p>
            <a:pPr marL="171450" indent="-171450" algn="just">
              <a:buFont typeface="Arial" panose="020B0604020202020204" pitchFamily="34" charset="0"/>
              <a:buChar char="•"/>
            </a:pPr>
            <a:r>
              <a:rPr lang="it-IT" sz="1200" dirty="0">
                <a:latin typeface="Ebrima" panose="02000000000000000000" pitchFamily="2" charset="0"/>
                <a:ea typeface="Ebrima" panose="02000000000000000000" pitchFamily="2" charset="0"/>
                <a:cs typeface="Ebrima" panose="02000000000000000000" pitchFamily="2" charset="0"/>
              </a:rPr>
              <a:t>Ciuccio da tenere all’asilo (porta ciuccio + catenella</a:t>
            </a:r>
          </a:p>
          <a:p>
            <a:pPr marL="171450" indent="-171450" algn="just">
              <a:buFont typeface="Arial" panose="020B0604020202020204" pitchFamily="34" charset="0"/>
              <a:buChar char="•"/>
            </a:pPr>
            <a:r>
              <a:rPr lang="it-IT" sz="1200" dirty="0">
                <a:latin typeface="Ebrima" panose="02000000000000000000" pitchFamily="2" charset="0"/>
                <a:ea typeface="Ebrima" panose="02000000000000000000" pitchFamily="2" charset="0"/>
                <a:cs typeface="Ebrima" panose="02000000000000000000" pitchFamily="2" charset="0"/>
              </a:rPr>
              <a:t>Ciabattine/calzini antiscivolo</a:t>
            </a:r>
          </a:p>
          <a:p>
            <a:pPr marL="171450" indent="-171450" algn="just">
              <a:buFont typeface="Arial" panose="020B0604020202020204" pitchFamily="34" charset="0"/>
              <a:buChar char="•"/>
            </a:pPr>
            <a:r>
              <a:rPr lang="it-IT" sz="1200" dirty="0">
                <a:latin typeface="Ebrima" panose="02000000000000000000" pitchFamily="2" charset="0"/>
                <a:ea typeface="Ebrima" panose="02000000000000000000" pitchFamily="2" charset="0"/>
                <a:cs typeface="Ebrima" panose="02000000000000000000" pitchFamily="2" charset="0"/>
              </a:rPr>
              <a:t>N.3 cambi completi con nome</a:t>
            </a:r>
          </a:p>
          <a:p>
            <a:pPr marL="171450" indent="-171450" algn="just">
              <a:buFont typeface="Arial" panose="020B0604020202020204" pitchFamily="34" charset="0"/>
              <a:buChar char="•"/>
            </a:pPr>
            <a:r>
              <a:rPr lang="it-IT" sz="1200" dirty="0">
                <a:latin typeface="Ebrima" panose="02000000000000000000" pitchFamily="2" charset="0"/>
                <a:ea typeface="Ebrima" panose="02000000000000000000" pitchFamily="2" charset="0"/>
                <a:cs typeface="Ebrima" panose="02000000000000000000" pitchFamily="2" charset="0"/>
              </a:rPr>
              <a:t>Pannolini</a:t>
            </a:r>
          </a:p>
          <a:p>
            <a:pPr marL="171450" indent="-171450" algn="just">
              <a:buFont typeface="Arial" panose="020B0604020202020204" pitchFamily="34" charset="0"/>
              <a:buChar char="•"/>
            </a:pPr>
            <a:r>
              <a:rPr lang="it-IT" sz="1200" dirty="0" err="1">
                <a:latin typeface="Ebrima" panose="02000000000000000000" pitchFamily="2" charset="0"/>
                <a:ea typeface="Ebrima" panose="02000000000000000000" pitchFamily="2" charset="0"/>
                <a:cs typeface="Ebrima" panose="02000000000000000000" pitchFamily="2" charset="0"/>
              </a:rPr>
              <a:t>Doudou</a:t>
            </a:r>
            <a:r>
              <a:rPr lang="it-IT" sz="1200" dirty="0">
                <a:latin typeface="Ebrima" panose="02000000000000000000" pitchFamily="2" charset="0"/>
                <a:ea typeface="Ebrima" panose="02000000000000000000" pitchFamily="2" charset="0"/>
                <a:cs typeface="Ebrima" panose="02000000000000000000" pitchFamily="2" charset="0"/>
              </a:rPr>
              <a:t>/peluche per la nanna (se viene utilizzato)</a:t>
            </a:r>
          </a:p>
          <a:p>
            <a:pPr marL="171450" indent="-171450" algn="just">
              <a:buFont typeface="Arial" panose="020B0604020202020204" pitchFamily="34" charset="0"/>
              <a:buChar char="•"/>
            </a:pPr>
            <a:r>
              <a:rPr lang="it-IT" sz="1200" dirty="0">
                <a:latin typeface="Ebrima" panose="02000000000000000000" pitchFamily="2" charset="0"/>
                <a:ea typeface="Ebrima" panose="02000000000000000000" pitchFamily="2" charset="0"/>
                <a:cs typeface="Ebrima" panose="02000000000000000000" pitchFamily="2" charset="0"/>
              </a:rPr>
              <a:t>Stivaletti + mantellina da esterno</a:t>
            </a:r>
          </a:p>
          <a:p>
            <a:pPr algn="just"/>
            <a:endParaRPr lang="it-IT" sz="1200" dirty="0">
              <a:latin typeface="Ebrima" panose="02000000000000000000" pitchFamily="2" charset="0"/>
              <a:ea typeface="Ebrima" panose="02000000000000000000" pitchFamily="2" charset="0"/>
              <a:cs typeface="Ebrima" panose="02000000000000000000" pitchFamily="2" charset="0"/>
            </a:endParaRPr>
          </a:p>
          <a:p>
            <a:pPr algn="just"/>
            <a:r>
              <a:rPr lang="it-IT" sz="1200" dirty="0">
                <a:latin typeface="Ebrima" panose="02000000000000000000" pitchFamily="2" charset="0"/>
                <a:ea typeface="Ebrima" panose="02000000000000000000" pitchFamily="2" charset="0"/>
                <a:cs typeface="Ebrima" panose="02000000000000000000" pitchFamily="2" charset="0"/>
              </a:rPr>
              <a:t>Ulteriori e più dettagliate specifiche vengono fornite nella riunione annuale di </a:t>
            </a:r>
            <a:r>
              <a:rPr lang="it-IT" sz="1200" dirty="0" err="1">
                <a:latin typeface="Ebrima" panose="02000000000000000000" pitchFamily="2" charset="0"/>
                <a:ea typeface="Ebrima" panose="02000000000000000000" pitchFamily="2" charset="0"/>
                <a:cs typeface="Ebrima" panose="02000000000000000000" pitchFamily="2" charset="0"/>
              </a:rPr>
              <a:t>pre</a:t>
            </a:r>
            <a:r>
              <a:rPr lang="it-IT" sz="1200" dirty="0">
                <a:latin typeface="Ebrima" panose="02000000000000000000" pitchFamily="2" charset="0"/>
                <a:ea typeface="Ebrima" panose="02000000000000000000" pitchFamily="2" charset="0"/>
                <a:cs typeface="Ebrima" panose="02000000000000000000" pitchFamily="2" charset="0"/>
              </a:rPr>
              <a:t>-ambientamento. </a:t>
            </a:r>
          </a:p>
          <a:p>
            <a:pPr algn="just"/>
            <a:endParaRPr lang="it-IT" sz="1200" dirty="0">
              <a:solidFill>
                <a:srgbClr val="FF0000"/>
              </a:solidFill>
              <a:latin typeface="Ebrima" panose="02000000000000000000" pitchFamily="2" charset="0"/>
              <a:ea typeface="Ebrima" panose="02000000000000000000" pitchFamily="2" charset="0"/>
              <a:cs typeface="Ebrima" panose="02000000000000000000" pitchFamily="2" charset="0"/>
            </a:endParaRPr>
          </a:p>
          <a:p>
            <a:pPr algn="just"/>
            <a:endParaRPr lang="it-IT" sz="1200" dirty="0">
              <a:solidFill>
                <a:srgbClr val="FF0000"/>
              </a:solidFill>
              <a:latin typeface="Ebrima" panose="02000000000000000000" pitchFamily="2" charset="0"/>
              <a:ea typeface="Ebrima" panose="02000000000000000000" pitchFamily="2" charset="0"/>
              <a:cs typeface="Ebrima" panose="02000000000000000000" pitchFamily="2" charset="0"/>
            </a:endParaRPr>
          </a:p>
          <a:p>
            <a:pPr algn="just"/>
            <a:r>
              <a:rPr lang="it-IT" sz="1600" b="1" u="sng" dirty="0">
                <a:solidFill>
                  <a:srgbClr val="0070C0"/>
                </a:solidFill>
                <a:latin typeface="Ebrima" panose="02000000000000000000" pitchFamily="2" charset="0"/>
                <a:ea typeface="Ebrima" panose="02000000000000000000" pitchFamily="2" charset="0"/>
                <a:cs typeface="Ebrima" panose="02000000000000000000" pitchFamily="2" charset="0"/>
              </a:rPr>
              <a:t>INIZIATIVE PER LE FAMIGLIE</a:t>
            </a:r>
          </a:p>
          <a:p>
            <a:pPr algn="just"/>
            <a:r>
              <a:rPr lang="it-IT" sz="1200" dirty="0">
                <a:latin typeface="Ebrima" panose="02000000000000000000" pitchFamily="2" charset="0"/>
                <a:ea typeface="Ebrima" panose="02000000000000000000" pitchFamily="2" charset="0"/>
                <a:cs typeface="Ebrima" panose="02000000000000000000" pitchFamily="2" charset="0"/>
              </a:rPr>
              <a:t>Le aspettative delle famiglie nei confronti del Nido sono mutate negli anni: permane come è ovvio la necessità che il Nido costituisca un concreto aiuto per i genitori che lavorano, ma assistiamo oggi ad una richiesta specifica da parte dei genitori di rapportarsi agli operatori socio-educativi come ad individui esperti e competenti da cui trarre suggerimenti, indicazioni e spunti di riflessione che orientino il loro agire. Il Nido rappresenta oggi, un luogo dove il bambino fa esperienze di alto valore educativo, cresce attraverso il rapporto con i coetanei e gli adulti, coltiva una cultura della collettività imparando a condividere oggetti, luoghi, persone ed emozioni con altri bambini. Se è vero che sono cambiate le aspettative dei genitori è altrettanto vero che anche gli educatori hanno ripensato all'idea di partecipazione e coinvolgimento dei genitori in modo nuovo, scegliendo di promuovere la partecipazione familiare come una vera e propria proposta educativa che qualifica il servizio stesso. </a:t>
            </a:r>
          </a:p>
          <a:p>
            <a:pPr algn="just"/>
            <a:endParaRPr lang="it-IT" sz="1200" dirty="0">
              <a:solidFill>
                <a:srgbClr val="FF0000"/>
              </a:solidFill>
              <a:latin typeface="Ebrima" panose="02000000000000000000" pitchFamily="2" charset="0"/>
              <a:ea typeface="Ebrima" panose="02000000000000000000" pitchFamily="2" charset="0"/>
              <a:cs typeface="Ebrima" panose="02000000000000000000" pitchFamily="2" charset="0"/>
            </a:endParaRPr>
          </a:p>
        </p:txBody>
      </p:sp>
      <p:sp>
        <p:nvSpPr>
          <p:cNvPr id="4" name="Segnaposto numero diapositiva 3"/>
          <p:cNvSpPr>
            <a:spLocks noGrp="1"/>
          </p:cNvSpPr>
          <p:nvPr>
            <p:ph type="sldNum" sz="quarter" idx="12"/>
          </p:nvPr>
        </p:nvSpPr>
        <p:spPr>
          <a:xfrm>
            <a:off x="11251096" y="6223828"/>
            <a:ext cx="539388" cy="365125"/>
          </a:xfrm>
        </p:spPr>
        <p:txBody>
          <a:bodyPr/>
          <a:lstStyle/>
          <a:p>
            <a:fld id="{4FAB73BC-B049-4115-A692-8D63A059BFB8}" type="slidenum">
              <a:rPr lang="en-US" smtClean="0"/>
              <a:pPr/>
              <a:t>8</a:t>
            </a:fld>
            <a:endParaRPr lang="en-US" dirty="0"/>
          </a:p>
        </p:txBody>
      </p:sp>
    </p:spTree>
    <p:extLst>
      <p:ext uri="{BB962C8B-B14F-4D97-AF65-F5344CB8AC3E}">
        <p14:creationId xmlns:p14="http://schemas.microsoft.com/office/powerpoint/2010/main" val="3310403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72561" y="1049706"/>
            <a:ext cx="11553092" cy="4339650"/>
          </a:xfrm>
          <a:prstGeom prst="rect">
            <a:avLst/>
          </a:prstGeom>
          <a:noFill/>
        </p:spPr>
        <p:txBody>
          <a:bodyPr wrap="square" rtlCol="0">
            <a:spAutoFit/>
          </a:bodyPr>
          <a:lstStyle/>
          <a:p>
            <a:pPr algn="just"/>
            <a:r>
              <a:rPr lang="it-IT" sz="1200" dirty="0">
                <a:latin typeface="Ebrima" panose="02000000000000000000" pitchFamily="2" charset="0"/>
                <a:ea typeface="Ebrima" panose="02000000000000000000" pitchFamily="2" charset="0"/>
                <a:cs typeface="Ebrima" panose="02000000000000000000" pitchFamily="2" charset="0"/>
              </a:rPr>
              <a:t>Per questi motivi le iniziative che abbiamo pensato per le famiglie sono molte e varie e scaturiscono dalle relazioni quotidiane tra educatori, genitori e bambini.</a:t>
            </a:r>
          </a:p>
          <a:p>
            <a:pPr marL="171450" indent="-171450" algn="just">
              <a:buFont typeface="Arial" panose="020B0604020202020204" pitchFamily="34" charset="0"/>
              <a:buChar char="•"/>
            </a:pPr>
            <a:r>
              <a:rPr lang="it-IT" sz="1200" i="1" dirty="0">
                <a:solidFill>
                  <a:schemeClr val="accent2"/>
                </a:solidFill>
                <a:latin typeface="Ebrima" panose="02000000000000000000" pitchFamily="2" charset="0"/>
                <a:ea typeface="Ebrima" panose="02000000000000000000" pitchFamily="2" charset="0"/>
                <a:cs typeface="Ebrima" panose="02000000000000000000" pitchFamily="2" charset="0"/>
              </a:rPr>
              <a:t>Le serate tematiche</a:t>
            </a:r>
            <a:r>
              <a:rPr lang="it-IT" sz="1200" dirty="0">
                <a:latin typeface="Ebrima" panose="02000000000000000000" pitchFamily="2" charset="0"/>
                <a:ea typeface="Ebrima" panose="02000000000000000000" pitchFamily="2" charset="0"/>
                <a:cs typeface="Ebrima" panose="02000000000000000000" pitchFamily="2" charset="0"/>
              </a:rPr>
              <a:t>. Una serie di incontri che, con la partecipazione di figure professionali esperte (ostetrica, pediatra, pedagogista, psicologo…), consentano di condividere dubbi e domande sull’allattamento, lo svezzamento, i ritmi di crescita e sviluppo, ritmo di veglia-sonno </a:t>
            </a:r>
            <a:r>
              <a:rPr lang="it-IT" sz="1200" dirty="0" err="1">
                <a:latin typeface="Ebrima" panose="02000000000000000000" pitchFamily="2" charset="0"/>
                <a:ea typeface="Ebrima" panose="02000000000000000000" pitchFamily="2" charset="0"/>
                <a:cs typeface="Ebrima" panose="02000000000000000000" pitchFamily="2" charset="0"/>
              </a:rPr>
              <a:t>etc</a:t>
            </a:r>
            <a:r>
              <a:rPr lang="it-IT" sz="1200" dirty="0">
                <a:latin typeface="Ebrima" panose="02000000000000000000" pitchFamily="2" charset="0"/>
                <a:ea typeface="Ebrima" panose="02000000000000000000" pitchFamily="2" charset="0"/>
                <a:cs typeface="Ebrima" panose="02000000000000000000" pitchFamily="2" charset="0"/>
              </a:rPr>
              <a:t>…; si occupino dei temi della comunicazione efficace con i propri bambini; affrontino le questioni relative al pronto soccorso in età pediatrica.</a:t>
            </a:r>
            <a:endParaRPr lang="it-IT" sz="1200" i="1" dirty="0">
              <a:solidFill>
                <a:schemeClr val="accent2"/>
              </a:solidFill>
              <a:latin typeface="Ebrima" panose="02000000000000000000" pitchFamily="2" charset="0"/>
              <a:ea typeface="Ebrima" panose="02000000000000000000" pitchFamily="2" charset="0"/>
              <a:cs typeface="Ebrima" panose="02000000000000000000" pitchFamily="2" charset="0"/>
            </a:endParaRPr>
          </a:p>
          <a:p>
            <a:pPr marL="171450" indent="-171450" algn="just">
              <a:buFont typeface="Arial" panose="020B0604020202020204" pitchFamily="34" charset="0"/>
              <a:buChar char="•"/>
            </a:pPr>
            <a:r>
              <a:rPr lang="it-IT" sz="1200" i="1" dirty="0">
                <a:solidFill>
                  <a:schemeClr val="accent2"/>
                </a:solidFill>
                <a:latin typeface="Ebrima" panose="02000000000000000000" pitchFamily="2" charset="0"/>
                <a:ea typeface="Ebrima" panose="02000000000000000000" pitchFamily="2" charset="0"/>
                <a:cs typeface="Ebrima" panose="02000000000000000000" pitchFamily="2" charset="0"/>
              </a:rPr>
              <a:t>Sportello d’ascolto e counseling individuale ai genitori</a:t>
            </a:r>
            <a:r>
              <a:rPr lang="it-IT" sz="1200" dirty="0">
                <a:latin typeface="Ebrima" panose="02000000000000000000" pitchFamily="2" charset="0"/>
                <a:ea typeface="Ebrima" panose="02000000000000000000" pitchFamily="2" charset="0"/>
                <a:cs typeface="Ebrima" panose="02000000000000000000" pitchFamily="2" charset="0"/>
              </a:rPr>
              <a:t>. Lo sportello genitori, gestito dalla pedagogista e attivato dalle famiglie che ne fanno richiesta e a cui possono accedere gratuitamente, è pensato come spazio di ascolto e supporto alla genitorialità, al fine di favorire una buona relazione tra genitori e figli provando a trovare insieme le risposte al desiderio di momenti di approfondimento individuale e a tutti quei quesiti che l’essere genitori porta naturalmente con sé.</a:t>
            </a:r>
          </a:p>
          <a:p>
            <a:pPr marL="171450" indent="-171450" algn="just">
              <a:buFont typeface="Arial" panose="020B0604020202020204" pitchFamily="34" charset="0"/>
              <a:buChar char="•"/>
            </a:pPr>
            <a:r>
              <a:rPr lang="it-IT" sz="1200" i="1" dirty="0">
                <a:solidFill>
                  <a:schemeClr val="accent2"/>
                </a:solidFill>
                <a:latin typeface="Ebrima" panose="02000000000000000000" pitchFamily="2" charset="0"/>
                <a:ea typeface="Ebrima" panose="02000000000000000000" pitchFamily="2" charset="0"/>
                <a:cs typeface="Ebrima" panose="02000000000000000000" pitchFamily="2" charset="0"/>
              </a:rPr>
              <a:t>Laboratori ludici per genitori e bambini e atelier creativi</a:t>
            </a:r>
            <a:r>
              <a:rPr lang="it-IT" sz="1200" dirty="0">
                <a:latin typeface="Ebrima" panose="02000000000000000000" pitchFamily="2" charset="0"/>
                <a:ea typeface="Ebrima" panose="02000000000000000000" pitchFamily="2" charset="0"/>
                <a:cs typeface="Ebrima" panose="02000000000000000000" pitchFamily="2" charset="0"/>
              </a:rPr>
              <a:t>. Sono occasioni per grandi e piccoli per giocare con la creatività e la fantasia e divertirsi insieme. L’intento è quello di consentire alle famiglie di fare esperienze ludiche difficilmente proponibili nel contesto domestico (laboratori con l’acqua, tempere, materiale di riciclo..) ma anche quello di promuovere nella coppia genitore-bambino modi giocosi di passare il tempo insieme, così da attivare delle autonomie creative nelle attività e nelle scelte ludiche condivise.</a:t>
            </a:r>
          </a:p>
          <a:p>
            <a:pPr marL="171450" indent="-171450" algn="just">
              <a:buFont typeface="Arial" panose="020B0604020202020204" pitchFamily="34" charset="0"/>
              <a:buChar char="•"/>
            </a:pPr>
            <a:r>
              <a:rPr lang="it-IT" sz="1200" i="1" dirty="0">
                <a:solidFill>
                  <a:schemeClr val="accent2"/>
                </a:solidFill>
                <a:latin typeface="Ebrima" panose="02000000000000000000" pitchFamily="2" charset="0"/>
                <a:ea typeface="Ebrima" panose="02000000000000000000" pitchFamily="2" charset="0"/>
                <a:cs typeface="Ebrima" panose="02000000000000000000" pitchFamily="2" charset="0"/>
              </a:rPr>
              <a:t>Le feste</a:t>
            </a:r>
            <a:r>
              <a:rPr lang="it-IT" sz="1200" dirty="0">
                <a:latin typeface="Ebrima" panose="02000000000000000000" pitchFamily="2" charset="0"/>
                <a:ea typeface="Ebrima" panose="02000000000000000000" pitchFamily="2" charset="0"/>
                <a:cs typeface="Ebrima" panose="02000000000000000000" pitchFamily="2" charset="0"/>
              </a:rPr>
              <a:t>. Organizzate per le classiche ricorrenze (Natale, fine anno, festa della mamma, del papà, dei nonni…) e non solo, e precedute da laboratori per la loro preparazione, si propongono l’obiettivo di promuovere momenti di scambio e di incontro, favorendo anche l’ampliamento della rete amicale, soprattutto di quelle famiglie che vivono in modo isolato l’esperienza dell’essere genitori.</a:t>
            </a:r>
          </a:p>
          <a:p>
            <a:pPr marL="171450" indent="-171450" algn="just">
              <a:buFont typeface="Arial" panose="020B0604020202020204" pitchFamily="34" charset="0"/>
              <a:buChar char="•"/>
            </a:pPr>
            <a:r>
              <a:rPr lang="it-IT" sz="1200" i="1" dirty="0">
                <a:solidFill>
                  <a:schemeClr val="accent2"/>
                </a:solidFill>
                <a:latin typeface="Ebrima" panose="02000000000000000000" pitchFamily="2" charset="0"/>
                <a:ea typeface="Ebrima" panose="02000000000000000000" pitchFamily="2" charset="0"/>
                <a:cs typeface="Ebrima" panose="02000000000000000000" pitchFamily="2" charset="0"/>
              </a:rPr>
              <a:t>Le Riunioni e i colloqui individuali</a:t>
            </a:r>
            <a:r>
              <a:rPr lang="it-IT" sz="1200" dirty="0">
                <a:latin typeface="Ebrima" panose="02000000000000000000" pitchFamily="2" charset="0"/>
                <a:ea typeface="Ebrima" panose="02000000000000000000" pitchFamily="2" charset="0"/>
                <a:cs typeface="Ebrima" panose="02000000000000000000" pitchFamily="2" charset="0"/>
              </a:rPr>
              <a:t>. Circa 2-3 volte all’anno vengono organizzate delle riunioni di gruppo, in cui i genitori si possono confrontare tra di loro e con gli operatori socio-educativi e visionare fotografie e filmati. Inoltre sono previsti colloqui individuali con gli educatori, post ambientamento a un mese circa dalla fine di questo periodo iniziale e 1-2 volte fino a fine anno educativo e comunque ogni qualvolta si rende necessario un confronto tra la famiglia e l’operatore socio-educativo. La relazione con le famiglie si costruisce e si consolida anche attraverso momenti concreti e quotidiani come l’ACCOGLIENZA-RICONGIUNGIMENTO: momenti preziosi in cui anche poche parole sono in grado di restituire il senso e il valore della giornata trascorsa al Nido, rassicurando in modo costante il genitore e consentendo di intervenire tempestivamente in occasione di piccole difficoltà.</a:t>
            </a:r>
          </a:p>
          <a:p>
            <a:pPr marL="171450" indent="-171450" algn="just">
              <a:buFont typeface="Arial" panose="020B0604020202020204" pitchFamily="34" charset="0"/>
              <a:buChar char="•"/>
            </a:pPr>
            <a:r>
              <a:rPr lang="it-IT" sz="1200" i="1" dirty="0">
                <a:solidFill>
                  <a:schemeClr val="accent2"/>
                </a:solidFill>
                <a:latin typeface="Ebrima" panose="02000000000000000000" pitchFamily="2" charset="0"/>
                <a:ea typeface="Ebrima" panose="02000000000000000000" pitchFamily="2" charset="0"/>
                <a:cs typeface="Ebrima" panose="02000000000000000000" pitchFamily="2" charset="0"/>
              </a:rPr>
              <a:t>Open </a:t>
            </a:r>
            <a:r>
              <a:rPr lang="it-IT" sz="1200" i="1" dirty="0" err="1">
                <a:solidFill>
                  <a:schemeClr val="accent2"/>
                </a:solidFill>
                <a:latin typeface="Ebrima" panose="02000000000000000000" pitchFamily="2" charset="0"/>
                <a:ea typeface="Ebrima" panose="02000000000000000000" pitchFamily="2" charset="0"/>
                <a:cs typeface="Ebrima" panose="02000000000000000000" pitchFamily="2" charset="0"/>
              </a:rPr>
              <a:t>Day</a:t>
            </a:r>
            <a:r>
              <a:rPr lang="it-IT" sz="1200" dirty="0">
                <a:latin typeface="Ebrima" panose="02000000000000000000" pitchFamily="2" charset="0"/>
                <a:ea typeface="Ebrima" panose="02000000000000000000" pitchFamily="2" charset="0"/>
                <a:cs typeface="Ebrima" panose="02000000000000000000" pitchFamily="2" charset="0"/>
              </a:rPr>
              <a:t>. Il nido offre un ponte di collegamento con il territorio, progettando una giornata di apertura al pubblico. L’obiettivo è fare conoscere il servizio e dargli visibilità sul territorio, visitando gli spazi, conoscendo il personale che vi opera e l’organizzazione del servizio. </a:t>
            </a:r>
          </a:p>
          <a:p>
            <a:pPr algn="just"/>
            <a:endParaRPr lang="it-IT" sz="1200" dirty="0">
              <a:solidFill>
                <a:srgbClr val="FF0000"/>
              </a:solidFill>
              <a:latin typeface="Ebrima" panose="02000000000000000000" pitchFamily="2" charset="0"/>
              <a:ea typeface="Ebrima" panose="02000000000000000000" pitchFamily="2" charset="0"/>
              <a:cs typeface="Ebrima" panose="02000000000000000000" pitchFamily="2" charset="0"/>
            </a:endParaRPr>
          </a:p>
        </p:txBody>
      </p:sp>
      <p:sp>
        <p:nvSpPr>
          <p:cNvPr id="4" name="Segnaposto numero diapositiva 3"/>
          <p:cNvSpPr>
            <a:spLocks noGrp="1"/>
          </p:cNvSpPr>
          <p:nvPr>
            <p:ph type="sldNum" sz="quarter" idx="12"/>
          </p:nvPr>
        </p:nvSpPr>
        <p:spPr>
          <a:xfrm>
            <a:off x="11211339" y="6223828"/>
            <a:ext cx="614314" cy="365125"/>
          </a:xfrm>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2274293537"/>
      </p:ext>
    </p:extLst>
  </p:cSld>
  <p:clrMapOvr>
    <a:masterClrMapping/>
  </p:clrMapOvr>
</p:sld>
</file>

<file path=ppt/theme/theme1.xml><?xml version="1.0" encoding="utf-8"?>
<a:theme xmlns:a="http://schemas.openxmlformats.org/drawingml/2006/main" name="Cornic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Base">
  <a:themeElements>
    <a:clrScheme name="Base">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3.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TM03457475[[fn=Cornice]]</Template>
  <TotalTime>2106</TotalTime>
  <Words>6795</Words>
  <Application>Microsoft Office PowerPoint</Application>
  <PresentationFormat>Widescreen</PresentationFormat>
  <Paragraphs>521</Paragraphs>
  <Slides>19</Slides>
  <Notes>0</Notes>
  <HiddenSlides>0</HiddenSlides>
  <MMClips>0</MMClips>
  <ScaleCrop>false</ScaleCrop>
  <HeadingPairs>
    <vt:vector size="6" baseType="variant">
      <vt:variant>
        <vt:lpstr>Caratteri utilizzati</vt:lpstr>
      </vt:variant>
      <vt:variant>
        <vt:i4>10</vt:i4>
      </vt:variant>
      <vt:variant>
        <vt:lpstr>Tema</vt:lpstr>
      </vt:variant>
      <vt:variant>
        <vt:i4>3</vt:i4>
      </vt:variant>
      <vt:variant>
        <vt:lpstr>Titoli diapositive</vt:lpstr>
      </vt:variant>
      <vt:variant>
        <vt:i4>19</vt:i4>
      </vt:variant>
    </vt:vector>
  </HeadingPairs>
  <TitlesOfParts>
    <vt:vector size="32" baseType="lpstr">
      <vt:lpstr>Arial</vt:lpstr>
      <vt:lpstr>Calibri</vt:lpstr>
      <vt:lpstr>Calibri Light</vt:lpstr>
      <vt:lpstr>Corbel</vt:lpstr>
      <vt:lpstr>Ebrima</vt:lpstr>
      <vt:lpstr>Papyrus</vt:lpstr>
      <vt:lpstr>Times New Roman</vt:lpstr>
      <vt:lpstr>Trebuchet MS</vt:lpstr>
      <vt:lpstr>Wingdings 2</vt:lpstr>
      <vt:lpstr>Wingdings 3</vt:lpstr>
      <vt:lpstr>Cornice</vt:lpstr>
      <vt:lpstr>Base</vt:lpstr>
      <vt:lpstr>Sfaccettatura</vt:lpstr>
      <vt:lpstr>Carta dei Servizi a.e.2025-2026</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Carta dei Servizi a.e.2025-2026</dc:title>
  <dc:creator>Alessandra Locati - Proges Scarl</dc:creator>
  <cp:lastModifiedBy>Mara Piazzalunga - Proges Scarl</cp:lastModifiedBy>
  <cp:revision>114</cp:revision>
  <dcterms:created xsi:type="dcterms:W3CDTF">2025-06-20T06:52:12Z</dcterms:created>
  <dcterms:modified xsi:type="dcterms:W3CDTF">2025-08-30T09:44:56Z</dcterms:modified>
</cp:coreProperties>
</file>